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18"/>
  </p:notesMasterIdLst>
  <p:sldIdLst>
    <p:sldId id="333" r:id="rId5"/>
    <p:sldId id="352" r:id="rId6"/>
    <p:sldId id="347" r:id="rId7"/>
    <p:sldId id="348" r:id="rId8"/>
    <p:sldId id="349" r:id="rId9"/>
    <p:sldId id="350" r:id="rId10"/>
    <p:sldId id="351" r:id="rId11"/>
    <p:sldId id="340" r:id="rId12"/>
    <p:sldId id="341" r:id="rId13"/>
    <p:sldId id="345" r:id="rId14"/>
    <p:sldId id="342" r:id="rId15"/>
    <p:sldId id="353" r:id="rId16"/>
    <p:sldId id="354" r:id="rId17"/>
  </p:sldIdLst>
  <p:sldSz cx="9144000" cy="6858000" type="screen4x3"/>
  <p:notesSz cx="6858000" cy="9144000"/>
  <p:embeddedFontLst>
    <p:embeddedFont>
      <p:font typeface="Bahnschrift SemiBold SemiConden" panose="020B0502040204020203" pitchFamily="34" charset="0"/>
      <p:bold r:id="rId19"/>
    </p:embeddedFont>
    <p:embeddedFont>
      <p:font typeface="Century Gothic" panose="020B0502020202020204" pitchFamily="34" charset="0"/>
      <p:regular r:id="rId20"/>
      <p:bold r:id="rId21"/>
      <p:italic r:id="rId22"/>
      <p:boldItalic r:id="rId23"/>
    </p:embeddedFont>
    <p:embeddedFont>
      <p:font typeface="メイリオ" panose="020B0604030504040204" pitchFamily="50" charset="-128"/>
      <p:regular r:id="rId24"/>
      <p:bold r:id="rId25"/>
      <p:italic r:id="rId26"/>
      <p:boldItalic r:id="rId27"/>
    </p:embeddedFont>
    <p:embeddedFont>
      <p:font typeface="游ゴシック" panose="020B0400000000000000" pitchFamily="50" charset="-128"/>
      <p:regular r:id="rId28"/>
      <p:bold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5121"/>
    <a:srgbClr val="FF7C80"/>
    <a:srgbClr val="01C0E9"/>
    <a:srgbClr val="99C12B"/>
    <a:srgbClr val="E4DB03"/>
    <a:srgbClr val="FF3399"/>
    <a:srgbClr val="FFCCC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964A4E-6CDE-446F-A497-9048001E6085}" v="832" dt="2020-02-06T11:14:45.82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00" d="100"/>
          <a:sy n="100" d="100"/>
        </p:scale>
        <p:origin x="84"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E629E9-A518-46AB-8E76-03B8B6EEAA70}" type="datetimeFigureOut">
              <a:rPr kumimoji="1" lang="ja-JP" altLang="en-US" smtClean="0"/>
              <a:t>2020/2/6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5F61C3-6A5D-4DA4-A982-DD2A15ECF62A}" type="slidenum">
              <a:rPr kumimoji="1" lang="ja-JP" altLang="en-US" smtClean="0"/>
              <a:t>‹#›</a:t>
            </a:fld>
            <a:endParaRPr kumimoji="1" lang="ja-JP" altLang="en-US"/>
          </a:p>
        </p:txBody>
      </p:sp>
    </p:spTree>
    <p:extLst>
      <p:ext uri="{BB962C8B-B14F-4D97-AF65-F5344CB8AC3E}">
        <p14:creationId xmlns:p14="http://schemas.microsoft.com/office/powerpoint/2010/main" val="5797657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FF86BF3-C59C-46DA-A1E2-E06FC56D1CCF}" type="datetime1">
              <a:rPr kumimoji="1" lang="ja-JP" altLang="en-US" smtClean="0"/>
              <a:t>2020/2/6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1028E88-D95C-48E9-8AC2-021542848F4C}" type="datetime1">
              <a:rPr kumimoji="1" lang="ja-JP" altLang="en-US" smtClean="0"/>
              <a:t>2020/2/6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4BE3697-7A83-4982-A899-CBF64692E1C9}" type="datetime1">
              <a:rPr kumimoji="1" lang="ja-JP" altLang="en-US" smtClean="0"/>
              <a:t>2020/2/6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6D44979-979A-4A66-953F-D1E71EC0AA81}" type="datetime1">
              <a:rPr kumimoji="1" lang="ja-JP" altLang="en-US" smtClean="0"/>
              <a:t>2020/2/6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p:txBody>
          <a:bodyPr/>
          <a:lstStyle/>
          <a:p>
            <a:fld id="{A49CFA18-1DB9-492E-90BD-3B89C5FD56C3}" type="datetime1">
              <a:rPr kumimoji="1" lang="ja-JP" altLang="en-US" smtClean="0"/>
              <a:t>2020/2/6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6C05117-CEAA-40C6-AAB3-743F0290361D}" type="datetime1">
              <a:rPr kumimoji="1" lang="ja-JP" altLang="en-US" smtClean="0"/>
              <a:t>2020/2/6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F1F0431-BE44-4811-9CB7-92449E637176}" type="datetime1">
              <a:rPr kumimoji="1" lang="ja-JP" altLang="en-US" smtClean="0"/>
              <a:t>2020/2/6</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404F6F1-8650-4851-934F-EA082FFD3F68}" type="datetime1">
              <a:rPr kumimoji="1" lang="ja-JP" altLang="en-US" smtClean="0"/>
              <a:t>2020/2/6</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221D00-EE90-451E-9F47-F31D72C71D79}" type="datetime1">
              <a:rPr kumimoji="1" lang="ja-JP" altLang="en-US" smtClean="0"/>
              <a:t>2020/2/6</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93C2C64-EF13-48F1-8187-5DD12FEFC935}" type="datetime1">
              <a:rPr kumimoji="1" lang="ja-JP" altLang="en-US" smtClean="0"/>
              <a:t>2020/2/6</a:t>
            </a:fld>
            <a:endParaRPr kumimoji="1" lang="ja-JP" altLang="en-US"/>
          </a:p>
        </p:txBody>
      </p:sp>
      <p:sp>
        <p:nvSpPr>
          <p:cNvPr id="6" name="Footer Placeholder 5"/>
          <p:cNvSpPr>
            <a:spLocks noGrp="1"/>
          </p:cNvSpPr>
          <p:nvPr>
            <p:ph type="ftr" sz="quarter" idx="11"/>
          </p:nvPr>
        </p:nvSpPr>
        <p:spPr>
          <a:xfrm>
            <a:off x="0" y="6492875"/>
            <a:ext cx="3086100" cy="365125"/>
          </a:xfrm>
        </p:spPr>
        <p:txBody>
          <a:bodyPr/>
          <a:lstStyle/>
          <a:p>
            <a:r>
              <a:rPr kumimoji="1" lang="en-US" altLang="ja-JP"/>
              <a:t>CONFIDENTIAL</a:t>
            </a:r>
            <a:r>
              <a:rPr kumimoji="1" lang="ja-JP" altLang="en-US"/>
              <a:t>（</a:t>
            </a:r>
            <a:r>
              <a:rPr kumimoji="1" lang="en-US" altLang="ja-JP"/>
              <a:t>ver.1.3</a:t>
            </a:r>
            <a:r>
              <a:rPr kumimoji="1" lang="ja-JP" altLang="en-US"/>
              <a:t>）</a:t>
            </a:r>
            <a:endParaRPr kumimoji="1" lang="en-US" altLang="ja-JP" dirty="0"/>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C1694D6-DB0B-4BE5-85A2-0E283661B1F6}" type="datetime1">
              <a:rPr kumimoji="1" lang="ja-JP" altLang="en-US" smtClean="0"/>
              <a:t>2020/2/6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23859" y="572589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9A9262-DF7A-4483-B567-A7CB4EEA69E1}" type="datetime1">
              <a:rPr kumimoji="1" lang="ja-JP" altLang="en-US" smtClean="0"/>
              <a:t>2020/2/6</a:t>
            </a:fld>
            <a:endParaRPr kumimoji="1" lang="ja-JP" altLang="en-US"/>
          </a:p>
        </p:txBody>
      </p:sp>
      <p:sp>
        <p:nvSpPr>
          <p:cNvPr id="5" name="Footer Placeholder 4"/>
          <p:cNvSpPr>
            <a:spLocks noGrp="1"/>
          </p:cNvSpPr>
          <p:nvPr>
            <p:ph type="ftr" sz="quarter" idx="3"/>
          </p:nvPr>
        </p:nvSpPr>
        <p:spPr>
          <a:xfrm>
            <a:off x="0" y="6487737"/>
            <a:ext cx="3086100" cy="365125"/>
          </a:xfrm>
          <a:prstGeom prst="rect">
            <a:avLst/>
          </a:prstGeom>
        </p:spPr>
        <p:txBody>
          <a:bodyPr vert="horz" lIns="91440" tIns="45720" rIns="91440" bIns="45720" rtlCol="0" anchor="ctr"/>
          <a:lstStyle>
            <a:lvl1pPr algn="l">
              <a:defRPr sz="1200">
                <a:solidFill>
                  <a:srgbClr val="FF0000"/>
                </a:solidFill>
                <a:latin typeface="Bahnschrift SemiBold SemiConden" panose="020B0502040204020203" pitchFamily="34" charset="0"/>
              </a:defRPr>
            </a:lvl1p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6" name="Slide Number Placeholder 5"/>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latin typeface="Bahnschrift SemiBold SemiConden"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017AA257-E01E-47D4-96FA-B20F0B4038AB}"/>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12" name="テキスト ボックス 11">
            <a:extLst>
              <a:ext uri="{FF2B5EF4-FFF2-40B4-BE49-F238E27FC236}">
                <a16:creationId xmlns:a16="http://schemas.microsoft.com/office/drawing/2014/main" id="{382F8900-C742-4D49-97B2-E1B0A352AE6A}"/>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13" name="テキスト ボックス 12">
            <a:extLst>
              <a:ext uri="{FF2B5EF4-FFF2-40B4-BE49-F238E27FC236}">
                <a16:creationId xmlns:a16="http://schemas.microsoft.com/office/drawing/2014/main" id="{B123F856-9957-4698-981E-7E3E7A7B52E0}"/>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14" name="表 13">
            <a:extLst>
              <a:ext uri="{FF2B5EF4-FFF2-40B4-BE49-F238E27FC236}">
                <a16:creationId xmlns:a16="http://schemas.microsoft.com/office/drawing/2014/main" id="{D5610D31-A1A3-41AD-8B7F-93EFEF592F4A}"/>
              </a:ext>
            </a:extLst>
          </p:cNvPr>
          <p:cNvGraphicFramePr>
            <a:graphicFrameLocks noGrp="1"/>
          </p:cNvGraphicFramePr>
          <p:nvPr>
            <p:extLst>
              <p:ext uri="{D42A27DB-BD31-4B8C-83A1-F6EECF244321}">
                <p14:modId xmlns:p14="http://schemas.microsoft.com/office/powerpoint/2010/main" val="2200014137"/>
              </p:ext>
            </p:extLst>
          </p:nvPr>
        </p:nvGraphicFramePr>
        <p:xfrm>
          <a:off x="599845" y="969361"/>
          <a:ext cx="6144578" cy="3200400"/>
        </p:xfrm>
        <a:graphic>
          <a:graphicData uri="http://schemas.openxmlformats.org/drawingml/2006/table">
            <a:tbl>
              <a:tblPr firstRow="1" bandRow="1">
                <a:tableStyleId>{5C22544A-7EE6-4342-B048-85BDC9FD1C3A}</a:tableStyleId>
              </a:tblPr>
              <a:tblGrid>
                <a:gridCol w="657543">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2019.7.25</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dirty="0"/>
                        <a:t>2019.7.26</a:t>
                      </a:r>
                      <a:endParaRPr kumimoji="1" lang="ja-JP" altLang="en-US" sz="800" dirty="0"/>
                    </a:p>
                  </a:txBody>
                  <a:tcPr/>
                </a:tc>
                <a:tc>
                  <a:txBody>
                    <a:bodyPr/>
                    <a:lstStyle/>
                    <a:p>
                      <a:r>
                        <a:rPr kumimoji="1" lang="ja-JP" altLang="en-US" sz="800" dirty="0"/>
                        <a:t>かばい、やられ、激怒について追記</a:t>
                      </a:r>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dirty="0"/>
                        <a:t>2019.8.5</a:t>
                      </a:r>
                    </a:p>
                    <a:p>
                      <a:r>
                        <a:rPr kumimoji="1" lang="en-US" altLang="ja-JP" sz="800" dirty="0"/>
                        <a:t>Ver.1.2</a:t>
                      </a:r>
                      <a:endParaRPr kumimoji="1" lang="ja-JP" altLang="en-US" sz="800" dirty="0"/>
                    </a:p>
                  </a:txBody>
                  <a:tcPr/>
                </a:tc>
                <a:tc>
                  <a:txBody>
                    <a:bodyPr/>
                    <a:lstStyle/>
                    <a:p>
                      <a:r>
                        <a:rPr kumimoji="1" lang="ja-JP" altLang="en-US" sz="800" dirty="0"/>
                        <a:t>・衝撃波について追記</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dirty="0"/>
                        <a:t>2019.8.22</a:t>
                      </a:r>
                    </a:p>
                    <a:p>
                      <a:r>
                        <a:rPr kumimoji="1" lang="en-US" altLang="ja-JP" sz="800" dirty="0"/>
                        <a:t>Ver1.3</a:t>
                      </a:r>
                      <a:endParaRPr kumimoji="1" lang="ja-JP" altLang="en-US" sz="800" dirty="0"/>
                    </a:p>
                  </a:txBody>
                  <a:tcPr/>
                </a:tc>
                <a:tc>
                  <a:txBody>
                    <a:bodyPr/>
                    <a:lstStyle/>
                    <a:p>
                      <a:r>
                        <a:rPr kumimoji="1" lang="ja-JP" altLang="en-US" sz="800" dirty="0"/>
                        <a:t>・攻撃にダメージタイミング追記</a:t>
                      </a:r>
                      <a:endParaRPr kumimoji="1" lang="en-US" altLang="ja-JP" sz="800" dirty="0"/>
                    </a:p>
                    <a:p>
                      <a:r>
                        <a:rPr kumimoji="1" lang="ja-JP" altLang="en-US" sz="800" dirty="0"/>
                        <a:t>・ダメージの数字表示について追記</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a:t>2019.11.8</a:t>
                      </a:r>
                    </a:p>
                  </a:txBody>
                  <a:tcPr/>
                </a:tc>
                <a:tc>
                  <a:txBody>
                    <a:bodyPr/>
                    <a:lstStyle/>
                    <a:p>
                      <a:r>
                        <a:rPr kumimoji="1" lang="en-US" altLang="ja-JP" sz="800" baseline="0" dirty="0"/>
                        <a:t>1st</a:t>
                      </a:r>
                      <a:r>
                        <a:rPr kumimoji="1" lang="ja-JP" altLang="en-US" sz="800" dirty="0"/>
                        <a:t>プレイアブル用から本番用にリファイン開始。</a:t>
                      </a:r>
                      <a:endParaRPr kumimoji="1" lang="en-US" altLang="ja-JP" sz="800" dirty="0"/>
                    </a:p>
                    <a:p>
                      <a:r>
                        <a:rPr kumimoji="1" lang="ja-JP" altLang="en-US" sz="800" dirty="0"/>
                        <a:t>・増殖怪獣仕様追記。（</a:t>
                      </a:r>
                      <a:r>
                        <a:rPr kumimoji="1" lang="en-US" altLang="ja-JP" sz="800" dirty="0"/>
                        <a:t>P.2-6</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r>
                        <a:rPr kumimoji="1" lang="en-US" altLang="ja-JP" sz="800"/>
                        <a:t>2020.1.22</a:t>
                      </a:r>
                      <a:endParaRPr kumimoji="1" lang="ja-JP" altLang="en-US" sz="800" dirty="0"/>
                    </a:p>
                  </a:txBody>
                  <a:tcPr/>
                </a:tc>
                <a:tc>
                  <a:txBody>
                    <a:bodyPr/>
                    <a:lstStyle/>
                    <a:p>
                      <a:r>
                        <a:rPr kumimoji="1" lang="ja-JP" altLang="en-US" sz="800"/>
                        <a:t>増殖部分とモスギラスを分離。</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r>
                        <a:rPr kumimoji="1" lang="en-US" altLang="ja-JP" sz="800"/>
                        <a:t>2020.1.23</a:t>
                      </a:r>
                      <a:endParaRPr kumimoji="1" lang="ja-JP" altLang="en-US" sz="800" dirty="0"/>
                    </a:p>
                  </a:txBody>
                  <a:tcPr/>
                </a:tc>
                <a:tc>
                  <a:txBody>
                    <a:bodyPr/>
                    <a:lstStyle/>
                    <a:p>
                      <a:r>
                        <a:rPr kumimoji="1" lang="ja-JP" altLang="en-US" sz="800"/>
                        <a:t>怪獣の行動によるウェイトの区別、前の攻撃の抽選の制御を追記（</a:t>
                      </a:r>
                      <a:r>
                        <a:rPr kumimoji="1" lang="en-US" altLang="ja-JP" sz="800"/>
                        <a:t>P.2</a:t>
                      </a:r>
                      <a:r>
                        <a:rPr kumimoji="1" lang="ja-JP" altLang="en-US" sz="80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r>
                        <a:rPr kumimoji="1" lang="en-US" altLang="ja-JP" sz="800"/>
                        <a:t>2020.1.27</a:t>
                      </a:r>
                      <a:endParaRPr kumimoji="1" lang="ja-JP" altLang="en-US" sz="800" dirty="0"/>
                    </a:p>
                  </a:txBody>
                  <a:tcPr/>
                </a:tc>
                <a:tc>
                  <a:txBody>
                    <a:bodyPr/>
                    <a:lstStyle/>
                    <a:p>
                      <a:r>
                        <a:rPr kumimoji="1" lang="ja-JP" altLang="en-US" sz="800"/>
                        <a:t>・</a:t>
                      </a:r>
                      <a:r>
                        <a:rPr kumimoji="1" lang="en-US" altLang="ja-JP" sz="800"/>
                        <a:t>HP</a:t>
                      </a:r>
                      <a:r>
                        <a:rPr kumimoji="1" lang="ja-JP" altLang="en-US" sz="800"/>
                        <a:t>と</a:t>
                      </a:r>
                      <a:r>
                        <a:rPr kumimoji="1" lang="en-US" altLang="ja-JP" sz="800"/>
                        <a:t>HP</a:t>
                      </a:r>
                      <a:r>
                        <a:rPr kumimoji="1" lang="ja-JP" altLang="en-US" sz="800"/>
                        <a:t>バーの扱いについて修正。（</a:t>
                      </a:r>
                      <a:r>
                        <a:rPr kumimoji="1" lang="en-US" altLang="ja-JP" sz="800"/>
                        <a:t>P.3</a:t>
                      </a:r>
                      <a:r>
                        <a:rPr kumimoji="1" lang="ja-JP" altLang="en-US" sz="800"/>
                        <a:t> ）</a:t>
                      </a:r>
                      <a:endParaRPr kumimoji="1" lang="en-US" altLang="ja-JP" sz="800"/>
                    </a:p>
                    <a:p>
                      <a:r>
                        <a:rPr kumimoji="1" lang="ja-JP" altLang="en-US" sz="800"/>
                        <a:t>・死亡時表現の修正。（</a:t>
                      </a:r>
                      <a:r>
                        <a:rPr kumimoji="1" lang="en-US" altLang="ja-JP" sz="800"/>
                        <a:t>P.5</a:t>
                      </a:r>
                      <a:r>
                        <a:rPr kumimoji="1" lang="ja-JP" altLang="en-US" sz="800"/>
                        <a:t>）</a:t>
                      </a:r>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325544210"/>
                  </a:ext>
                </a:extLst>
              </a:tr>
              <a:tr h="0">
                <a:tc>
                  <a:txBody>
                    <a:bodyPr/>
                    <a:lstStyle/>
                    <a:p>
                      <a:r>
                        <a:rPr kumimoji="1" lang="en-US" altLang="ja-JP" sz="800"/>
                        <a:t>2020.2.6</a:t>
                      </a:r>
                    </a:p>
                    <a:p>
                      <a:r>
                        <a:rPr kumimoji="1" lang="en-US" altLang="ja-JP" sz="800"/>
                        <a:t>ver.1.8</a:t>
                      </a:r>
                      <a:endParaRPr kumimoji="1" lang="ja-JP" altLang="en-US" sz="800" dirty="0"/>
                    </a:p>
                  </a:txBody>
                  <a:tcPr/>
                </a:tc>
                <a:tc>
                  <a:txBody>
                    <a:bodyPr/>
                    <a:lstStyle/>
                    <a:p>
                      <a:r>
                        <a:rPr kumimoji="1" lang="ja-JP" altLang="en-US" sz="800"/>
                        <a:t>・怪獣攻撃からのやられエフェクトについて記載。</a:t>
                      </a:r>
                      <a:endParaRPr kumimoji="1" lang="en-US" altLang="ja-JP" sz="800"/>
                    </a:p>
                    <a:p>
                      <a:r>
                        <a:rPr kumimoji="1" lang="ja-JP" altLang="en-US" sz="800"/>
                        <a:t>　（</a:t>
                      </a:r>
                      <a:r>
                        <a:rPr kumimoji="1" lang="en-US" altLang="ja-JP" sz="800"/>
                        <a:t>P.12</a:t>
                      </a:r>
                      <a:r>
                        <a:rPr kumimoji="1" lang="ja-JP" altLang="en-US" sz="800"/>
                        <a:t>～</a:t>
                      </a:r>
                      <a:r>
                        <a:rPr kumimoji="1" lang="en-US" altLang="ja-JP" sz="800"/>
                        <a:t>13</a:t>
                      </a:r>
                      <a:r>
                        <a:rPr kumimoji="1" lang="ja-JP" altLang="en-US" sz="800"/>
                        <a:t>）</a:t>
                      </a:r>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872818706"/>
                  </a:ext>
                </a:extLst>
              </a:tr>
              <a:tr h="0">
                <a:tc>
                  <a:txBody>
                    <a:bodyPr/>
                    <a:lstStyle/>
                    <a:p>
                      <a:r>
                        <a:rPr kumimoji="1" lang="en-US" altLang="ja-JP" sz="800"/>
                        <a:t>2020.2.6b</a:t>
                      </a:r>
                    </a:p>
                    <a:p>
                      <a:r>
                        <a:rPr kumimoji="1" lang="en-US" altLang="ja-JP" sz="800"/>
                        <a:t>ver.1.9</a:t>
                      </a:r>
                      <a:endParaRPr kumimoji="1" lang="ja-JP" altLang="en-US" sz="800" dirty="0"/>
                    </a:p>
                  </a:txBody>
                  <a:tcPr/>
                </a:tc>
                <a:tc>
                  <a:txBody>
                    <a:bodyPr/>
                    <a:lstStyle/>
                    <a:p>
                      <a:r>
                        <a:rPr kumimoji="1" lang="ja-JP" altLang="en-US" sz="800"/>
                        <a:t>・</a:t>
                      </a:r>
                      <a:r>
                        <a:rPr kumimoji="1" lang="en-US" altLang="ja-JP" sz="800"/>
                        <a:t>P.5</a:t>
                      </a:r>
                      <a:r>
                        <a:rPr kumimoji="1" lang="ja-JP" altLang="en-US" sz="800"/>
                        <a:t>のミス記載を削除。</a:t>
                      </a:r>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858747969"/>
                  </a:ext>
                </a:extLst>
              </a:tr>
            </a:tbl>
          </a:graphicData>
        </a:graphic>
      </p:graphicFrame>
      <p:sp>
        <p:nvSpPr>
          <p:cNvPr id="3" name="フッター プレースホルダー 2">
            <a:extLst>
              <a:ext uri="{FF2B5EF4-FFF2-40B4-BE49-F238E27FC236}">
                <a16:creationId xmlns:a16="http://schemas.microsoft.com/office/drawing/2014/main" id="{8633BF5C-6B6D-4B77-B08C-DC8BE3C621FB}"/>
              </a:ext>
            </a:extLst>
          </p:cNvPr>
          <p:cNvSpPr>
            <a:spLocks noGrp="1"/>
          </p:cNvSpPr>
          <p:nvPr>
            <p:ph type="ftr" sz="quarter" idx="11"/>
          </p:nvPr>
        </p:nvSpPr>
        <p:spPr/>
        <p:txBody>
          <a:bodyPr/>
          <a:lstStyle/>
          <a:p>
            <a:r>
              <a:rPr kumimoji="1" lang="en-US" altLang="ja-JP" dirty="0"/>
              <a:t>CONFIDENTIAL</a:t>
            </a:r>
            <a:r>
              <a:rPr kumimoji="1" lang="ja-JP" altLang="en-US" dirty="0"/>
              <a:t>（</a:t>
            </a:r>
            <a:r>
              <a:rPr kumimoji="1" lang="en-US" altLang="ja-JP" dirty="0"/>
              <a:t>ver.1.3</a:t>
            </a:r>
            <a:r>
              <a:rPr kumimoji="1" lang="ja-JP" altLang="en-US" dirty="0"/>
              <a:t>）</a:t>
            </a:r>
          </a:p>
        </p:txBody>
      </p:sp>
    </p:spTree>
    <p:extLst>
      <p:ext uri="{BB962C8B-B14F-4D97-AF65-F5344CB8AC3E}">
        <p14:creationId xmlns:p14="http://schemas.microsoft.com/office/powerpoint/2010/main" val="2228896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66BD59F7-CC37-4D5A-8491-3EFDDF053B69}"/>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7" name="テキスト ボックス 6">
            <a:extLst>
              <a:ext uri="{FF2B5EF4-FFF2-40B4-BE49-F238E27FC236}">
                <a16:creationId xmlns:a16="http://schemas.microsoft.com/office/drawing/2014/main" id="{AE05925E-69D5-4F5E-9468-241F6CC49478}"/>
              </a:ext>
            </a:extLst>
          </p:cNvPr>
          <p:cNvSpPr txBox="1"/>
          <p:nvPr/>
        </p:nvSpPr>
        <p:spPr>
          <a:xfrm>
            <a:off x="525958" y="861639"/>
            <a:ext cx="4493538" cy="461665"/>
          </a:xfrm>
          <a:prstGeom prst="rect">
            <a:avLst/>
          </a:prstGeom>
          <a:noFill/>
        </p:spPr>
        <p:txBody>
          <a:bodyPr wrap="none" rtlCol="0">
            <a:spAutoFit/>
          </a:bodyPr>
          <a:lstStyle/>
          <a:p>
            <a:r>
              <a:rPr kumimoji="1" lang="ja-JP" altLang="en-US" sz="800" dirty="0"/>
              <a:t>怪獣の攻撃に対するダメージはシーンにて作成する。</a:t>
            </a:r>
            <a:endParaRPr kumimoji="1" lang="en-US" altLang="ja-JP" sz="800" dirty="0"/>
          </a:p>
          <a:p>
            <a:endParaRPr kumimoji="1" lang="en-US" altLang="ja-JP" sz="800" dirty="0"/>
          </a:p>
          <a:p>
            <a:r>
              <a:rPr kumimoji="1" lang="ja-JP" altLang="en-US" sz="800" dirty="0"/>
              <a:t>ただし、攻撃ごとに全て独自のシーンになるのではなく、分類により共通シーンとなる想定。</a:t>
            </a:r>
            <a:endParaRPr kumimoji="1" lang="en-US" altLang="ja-JP" sz="800" dirty="0"/>
          </a:p>
        </p:txBody>
      </p:sp>
      <p:sp>
        <p:nvSpPr>
          <p:cNvPr id="8" name="テキスト ボックス 7">
            <a:extLst>
              <a:ext uri="{FF2B5EF4-FFF2-40B4-BE49-F238E27FC236}">
                <a16:creationId xmlns:a16="http://schemas.microsoft.com/office/drawing/2014/main" id="{5C358542-DBEC-4D58-95C4-B557A98880D5}"/>
              </a:ext>
            </a:extLst>
          </p:cNvPr>
          <p:cNvSpPr txBox="1"/>
          <p:nvPr/>
        </p:nvSpPr>
        <p:spPr>
          <a:xfrm>
            <a:off x="415419" y="538799"/>
            <a:ext cx="4083169" cy="307777"/>
          </a:xfrm>
          <a:prstGeom prst="rect">
            <a:avLst/>
          </a:prstGeom>
          <a:noFill/>
        </p:spPr>
        <p:txBody>
          <a:bodyPr wrap="none" rtlCol="0">
            <a:spAutoFit/>
          </a:bodyPr>
          <a:lstStyle/>
          <a:p>
            <a:r>
              <a:rPr kumimoji="1" lang="ja-JP" altLang="en-US" sz="1400" b="1" dirty="0">
                <a:latin typeface="+mn-ea"/>
              </a:rPr>
              <a:t>●怪獣攻撃ダメージシーンの指定</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20190822</a:t>
            </a:r>
            <a:r>
              <a:rPr kumimoji="1" lang="ja-JP" altLang="en-US" sz="1000" b="1" dirty="0">
                <a:solidFill>
                  <a:schemeClr val="bg1">
                    <a:lumMod val="85000"/>
                  </a:schemeClr>
                </a:solidFill>
                <a:latin typeface="+mn-ea"/>
              </a:rPr>
              <a:t>追記）</a:t>
            </a:r>
          </a:p>
        </p:txBody>
      </p:sp>
      <p:sp>
        <p:nvSpPr>
          <p:cNvPr id="9" name="テキスト ボックス 8">
            <a:extLst>
              <a:ext uri="{FF2B5EF4-FFF2-40B4-BE49-F238E27FC236}">
                <a16:creationId xmlns:a16="http://schemas.microsoft.com/office/drawing/2014/main" id="{C3912BE7-2388-4372-8EE2-3D9636C8EDC7}"/>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11" name="テキスト ボックス 10">
            <a:extLst>
              <a:ext uri="{FF2B5EF4-FFF2-40B4-BE49-F238E27FC236}">
                <a16:creationId xmlns:a16="http://schemas.microsoft.com/office/drawing/2014/main" id="{D3390EBD-8214-4FB6-A15D-C2EA1DA9D295}"/>
              </a:ext>
            </a:extLst>
          </p:cNvPr>
          <p:cNvSpPr txBox="1"/>
          <p:nvPr/>
        </p:nvSpPr>
        <p:spPr>
          <a:xfrm>
            <a:off x="536260" y="1466689"/>
            <a:ext cx="4134465" cy="307777"/>
          </a:xfrm>
          <a:prstGeom prst="rect">
            <a:avLst/>
          </a:prstGeom>
          <a:noFill/>
        </p:spPr>
        <p:txBody>
          <a:bodyPr wrap="none" rtlCol="0">
            <a:spAutoFit/>
          </a:bodyPr>
          <a:lstStyle/>
          <a:p>
            <a:r>
              <a:rPr kumimoji="1" lang="ja-JP" altLang="en-US" sz="1400" b="1" dirty="0">
                <a:latin typeface="+mn-ea"/>
              </a:rPr>
              <a:t>・ダメージタイミング指定によるダメージ数表示</a:t>
            </a:r>
          </a:p>
        </p:txBody>
      </p:sp>
      <p:sp>
        <p:nvSpPr>
          <p:cNvPr id="12" name="テキスト ボックス 11">
            <a:extLst>
              <a:ext uri="{FF2B5EF4-FFF2-40B4-BE49-F238E27FC236}">
                <a16:creationId xmlns:a16="http://schemas.microsoft.com/office/drawing/2014/main" id="{2BA737B1-7AC3-4A2F-9BF4-193065A33051}"/>
              </a:ext>
            </a:extLst>
          </p:cNvPr>
          <p:cNvSpPr txBox="1"/>
          <p:nvPr/>
        </p:nvSpPr>
        <p:spPr>
          <a:xfrm>
            <a:off x="669587" y="1804408"/>
            <a:ext cx="5476179" cy="830997"/>
          </a:xfrm>
          <a:prstGeom prst="rect">
            <a:avLst/>
          </a:prstGeom>
          <a:noFill/>
        </p:spPr>
        <p:txBody>
          <a:bodyPr wrap="none" rtlCol="0">
            <a:spAutoFit/>
          </a:bodyPr>
          <a:lstStyle/>
          <a:p>
            <a:r>
              <a:rPr kumimoji="1" lang="ja-JP" altLang="en-US" sz="800" dirty="0">
                <a:latin typeface="+mn-ea"/>
              </a:rPr>
              <a:t>怪獣の攻撃により、部隊の</a:t>
            </a:r>
            <a:r>
              <a:rPr kumimoji="1" lang="en-US" altLang="ja-JP" sz="800" dirty="0">
                <a:latin typeface="+mn-ea"/>
              </a:rPr>
              <a:t>HP</a:t>
            </a:r>
            <a:r>
              <a:rPr kumimoji="1" lang="ja-JP" altLang="en-US" sz="800" dirty="0">
                <a:latin typeface="+mn-ea"/>
              </a:rPr>
              <a:t>メーターにダメージ数を表示する。（</a:t>
            </a:r>
            <a:r>
              <a:rPr kumimoji="1" lang="en-US" altLang="ja-JP" sz="800" dirty="0">
                <a:latin typeface="+mn-ea"/>
              </a:rPr>
              <a:t>【GP01】</a:t>
            </a:r>
            <a:r>
              <a:rPr kumimoji="1" lang="ja-JP" altLang="en-US" sz="800" dirty="0">
                <a:latin typeface="+mn-ea"/>
              </a:rPr>
              <a:t>バトル仕様</a:t>
            </a:r>
            <a:r>
              <a:rPr kumimoji="1" lang="en-US" altLang="ja-JP" sz="800" dirty="0">
                <a:latin typeface="+mn-ea"/>
              </a:rPr>
              <a:t>_20190822.pptx</a:t>
            </a:r>
            <a:r>
              <a:rPr kumimoji="1" lang="ja-JP" altLang="en-US" sz="800" dirty="0">
                <a:latin typeface="+mn-ea"/>
              </a:rPr>
              <a:t> </a:t>
            </a:r>
            <a:r>
              <a:rPr kumimoji="1" lang="en-US" altLang="ja-JP" sz="800" dirty="0">
                <a:latin typeface="+mn-ea"/>
              </a:rPr>
              <a:t>P.45</a:t>
            </a:r>
            <a:r>
              <a:rPr kumimoji="1" lang="ja-JP" altLang="en-US" sz="800" dirty="0">
                <a:latin typeface="+mn-ea"/>
              </a:rPr>
              <a:t>）</a:t>
            </a:r>
            <a:endParaRPr kumimoji="1" lang="en-US" altLang="ja-JP" sz="800" dirty="0">
              <a:latin typeface="+mn-ea"/>
            </a:endParaRPr>
          </a:p>
          <a:p>
            <a:endParaRPr kumimoji="1" lang="en-US" altLang="ja-JP" sz="800" dirty="0">
              <a:latin typeface="+mn-ea"/>
            </a:endParaRPr>
          </a:p>
          <a:p>
            <a:r>
              <a:rPr kumimoji="1" lang="ja-JP" altLang="en-US" sz="800" dirty="0">
                <a:latin typeface="+mn-ea"/>
              </a:rPr>
              <a:t>このダメージ数の表示は、各攻撃の分類ごとに指定されたフレーム数のタイミングで表示する。</a:t>
            </a:r>
            <a:endParaRPr kumimoji="1" lang="en-US" altLang="ja-JP" sz="800" dirty="0">
              <a:latin typeface="+mn-ea"/>
            </a:endParaRPr>
          </a:p>
          <a:p>
            <a:r>
              <a:rPr kumimoji="1" lang="ja-JP" altLang="en-US" sz="800" dirty="0">
                <a:latin typeface="+mn-ea"/>
              </a:rPr>
              <a:t>（→本資料 </a:t>
            </a:r>
            <a:r>
              <a:rPr kumimoji="1" lang="en-US" altLang="ja-JP" sz="800" dirty="0">
                <a:latin typeface="+mn-ea"/>
              </a:rPr>
              <a:t>P.3</a:t>
            </a:r>
            <a:r>
              <a:rPr kumimoji="1" lang="ja-JP" altLang="en-US" sz="800" dirty="0">
                <a:latin typeface="+mn-ea"/>
              </a:rPr>
              <a:t>）</a:t>
            </a:r>
            <a:endParaRPr kumimoji="1" lang="en-US" altLang="ja-JP" sz="800" dirty="0">
              <a:latin typeface="+mn-ea"/>
            </a:endParaRPr>
          </a:p>
          <a:p>
            <a:endParaRPr kumimoji="1" lang="en-US" altLang="ja-JP" sz="800" dirty="0">
              <a:latin typeface="+mn-ea"/>
            </a:endParaRPr>
          </a:p>
          <a:p>
            <a:r>
              <a:rPr kumimoji="1" lang="ja-JP" altLang="en-US" sz="800" dirty="0">
                <a:latin typeface="+mn-ea"/>
              </a:rPr>
              <a:t>このダメージタイミングにより、ダメージ減少も行うようにする。</a:t>
            </a:r>
          </a:p>
        </p:txBody>
      </p:sp>
      <p:sp>
        <p:nvSpPr>
          <p:cNvPr id="13" name="フッター プレースホルダー 12">
            <a:extLst>
              <a:ext uri="{FF2B5EF4-FFF2-40B4-BE49-F238E27FC236}">
                <a16:creationId xmlns:a16="http://schemas.microsoft.com/office/drawing/2014/main" id="{97B2C59F-BEC2-4F2F-9BBE-6CCEE61CCC2C}"/>
              </a:ext>
            </a:extLst>
          </p:cNvPr>
          <p:cNvSpPr>
            <a:spLocks noGrp="1"/>
          </p:cNvSpPr>
          <p:nvPr>
            <p:ph type="ftr" sz="quarter" idx="11"/>
          </p:nvPr>
        </p:nvSpPr>
        <p:spPr/>
        <p:txBody>
          <a:bodyPr/>
          <a:lstStyle/>
          <a:p>
            <a:r>
              <a:rPr kumimoji="1" lang="en-US" altLang="ja-JP" dirty="0"/>
              <a:t>CONFIDENTIAL</a:t>
            </a:r>
            <a:r>
              <a:rPr kumimoji="1" lang="ja-JP" altLang="en-US" dirty="0"/>
              <a:t>（</a:t>
            </a:r>
            <a:r>
              <a:rPr kumimoji="1" lang="en-US" altLang="ja-JP" dirty="0"/>
              <a:t>ver.1.3</a:t>
            </a:r>
            <a:r>
              <a:rPr kumimoji="1" lang="ja-JP" altLang="en-US" dirty="0"/>
              <a:t>）</a:t>
            </a:r>
          </a:p>
        </p:txBody>
      </p:sp>
    </p:spTree>
    <p:extLst>
      <p:ext uri="{BB962C8B-B14F-4D97-AF65-F5344CB8AC3E}">
        <p14:creationId xmlns:p14="http://schemas.microsoft.com/office/powerpoint/2010/main" val="994702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017AA257-E01E-47D4-96FA-B20F0B4038AB}"/>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12" name="テキスト ボックス 11">
            <a:extLst>
              <a:ext uri="{FF2B5EF4-FFF2-40B4-BE49-F238E27FC236}">
                <a16:creationId xmlns:a16="http://schemas.microsoft.com/office/drawing/2014/main" id="{382F8900-C742-4D49-97B2-E1B0A352AE6A}"/>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13" name="テキスト ボックス 12">
            <a:extLst>
              <a:ext uri="{FF2B5EF4-FFF2-40B4-BE49-F238E27FC236}">
                <a16:creationId xmlns:a16="http://schemas.microsoft.com/office/drawing/2014/main" id="{B123F856-9957-4698-981E-7E3E7A7B52E0}"/>
              </a:ext>
            </a:extLst>
          </p:cNvPr>
          <p:cNvSpPr txBox="1"/>
          <p:nvPr/>
        </p:nvSpPr>
        <p:spPr>
          <a:xfrm>
            <a:off x="415419" y="538799"/>
            <a:ext cx="1620957" cy="307777"/>
          </a:xfrm>
          <a:prstGeom prst="rect">
            <a:avLst/>
          </a:prstGeom>
          <a:noFill/>
        </p:spPr>
        <p:txBody>
          <a:bodyPr wrap="none" rtlCol="0">
            <a:spAutoFit/>
          </a:bodyPr>
          <a:lstStyle/>
          <a:p>
            <a:r>
              <a:rPr kumimoji="1" lang="ja-JP" altLang="en-US" sz="1400" b="1" dirty="0"/>
              <a:t>●かばいについて</a:t>
            </a:r>
          </a:p>
        </p:txBody>
      </p:sp>
      <p:sp>
        <p:nvSpPr>
          <p:cNvPr id="6" name="テキスト ボックス 5">
            <a:extLst>
              <a:ext uri="{FF2B5EF4-FFF2-40B4-BE49-F238E27FC236}">
                <a16:creationId xmlns:a16="http://schemas.microsoft.com/office/drawing/2014/main" id="{DC74D1CF-6DCB-456A-A6C8-7E9F445A515C}"/>
              </a:ext>
            </a:extLst>
          </p:cNvPr>
          <p:cNvSpPr txBox="1"/>
          <p:nvPr/>
        </p:nvSpPr>
        <p:spPr>
          <a:xfrm>
            <a:off x="415419" y="3081869"/>
            <a:ext cx="2698175" cy="307777"/>
          </a:xfrm>
          <a:prstGeom prst="rect">
            <a:avLst/>
          </a:prstGeom>
          <a:noFill/>
        </p:spPr>
        <p:txBody>
          <a:bodyPr wrap="none" rtlCol="0">
            <a:spAutoFit/>
          </a:bodyPr>
          <a:lstStyle/>
          <a:p>
            <a:r>
              <a:rPr kumimoji="1" lang="ja-JP" altLang="en-US" sz="1400" b="1" dirty="0"/>
              <a:t>●ダメージモーションについて</a:t>
            </a:r>
          </a:p>
        </p:txBody>
      </p:sp>
      <p:sp>
        <p:nvSpPr>
          <p:cNvPr id="8" name="テキスト ボックス 7">
            <a:extLst>
              <a:ext uri="{FF2B5EF4-FFF2-40B4-BE49-F238E27FC236}">
                <a16:creationId xmlns:a16="http://schemas.microsoft.com/office/drawing/2014/main" id="{F433676E-9653-4AAD-80F7-550936DDE021}"/>
              </a:ext>
            </a:extLst>
          </p:cNvPr>
          <p:cNvSpPr txBox="1"/>
          <p:nvPr/>
        </p:nvSpPr>
        <p:spPr>
          <a:xfrm>
            <a:off x="544081" y="846576"/>
            <a:ext cx="4570482" cy="215444"/>
          </a:xfrm>
          <a:prstGeom prst="rect">
            <a:avLst/>
          </a:prstGeom>
          <a:noFill/>
        </p:spPr>
        <p:txBody>
          <a:bodyPr wrap="none" rtlCol="0">
            <a:spAutoFit/>
          </a:bodyPr>
          <a:lstStyle/>
          <a:p>
            <a:r>
              <a:rPr kumimoji="1" lang="en-US" altLang="ja-JP" sz="800" dirty="0"/>
              <a:t>【GP01】</a:t>
            </a:r>
            <a:r>
              <a:rPr kumimoji="1" lang="ja-JP" altLang="en-US" sz="800" dirty="0"/>
              <a:t>バトル仕様</a:t>
            </a:r>
            <a:r>
              <a:rPr kumimoji="1" lang="en-US" altLang="ja-JP" sz="800" dirty="0"/>
              <a:t>‗[</a:t>
            </a:r>
            <a:r>
              <a:rPr kumimoji="1" lang="ja-JP" altLang="en-US" sz="800" dirty="0"/>
              <a:t>日付</a:t>
            </a:r>
            <a:r>
              <a:rPr kumimoji="1" lang="en-US" altLang="ja-JP" sz="800" dirty="0"/>
              <a:t>]</a:t>
            </a:r>
            <a:r>
              <a:rPr kumimoji="1" lang="ja-JP" altLang="en-US" sz="800" dirty="0"/>
              <a:t>の「○怪獣歌唄行動」に書かれた条件により、かばいが発生する。</a:t>
            </a:r>
            <a:endParaRPr kumimoji="1" lang="en-US" altLang="ja-JP" sz="800" dirty="0"/>
          </a:p>
        </p:txBody>
      </p:sp>
      <p:sp>
        <p:nvSpPr>
          <p:cNvPr id="9" name="テキスト ボックス 8">
            <a:extLst>
              <a:ext uri="{FF2B5EF4-FFF2-40B4-BE49-F238E27FC236}">
                <a16:creationId xmlns:a16="http://schemas.microsoft.com/office/drawing/2014/main" id="{541A5A30-901E-4DDD-810F-CEE89ACAD504}"/>
              </a:ext>
            </a:extLst>
          </p:cNvPr>
          <p:cNvSpPr txBox="1"/>
          <p:nvPr/>
        </p:nvSpPr>
        <p:spPr>
          <a:xfrm>
            <a:off x="536260" y="1136360"/>
            <a:ext cx="2573140" cy="307777"/>
          </a:xfrm>
          <a:prstGeom prst="rect">
            <a:avLst/>
          </a:prstGeom>
          <a:noFill/>
        </p:spPr>
        <p:txBody>
          <a:bodyPr wrap="none" rtlCol="0">
            <a:spAutoFit/>
          </a:bodyPr>
          <a:lstStyle/>
          <a:p>
            <a:r>
              <a:rPr kumimoji="1" lang="ja-JP" altLang="en-US" sz="1400" b="1" dirty="0"/>
              <a:t>・</a:t>
            </a:r>
            <a:r>
              <a:rPr kumimoji="1" lang="en-US" altLang="ja-JP" sz="1400" b="1" dirty="0"/>
              <a:t>1st</a:t>
            </a:r>
            <a:r>
              <a:rPr kumimoji="1" lang="ja-JP" altLang="en-US" sz="1400" b="1" dirty="0"/>
              <a:t>プレイアブルでのかばい</a:t>
            </a:r>
          </a:p>
        </p:txBody>
      </p:sp>
      <p:sp>
        <p:nvSpPr>
          <p:cNvPr id="10" name="テキスト ボックス 9">
            <a:extLst>
              <a:ext uri="{FF2B5EF4-FFF2-40B4-BE49-F238E27FC236}">
                <a16:creationId xmlns:a16="http://schemas.microsoft.com/office/drawing/2014/main" id="{B942B3A0-7541-4B19-AE37-26BF7172BE20}"/>
              </a:ext>
            </a:extLst>
          </p:cNvPr>
          <p:cNvSpPr txBox="1"/>
          <p:nvPr/>
        </p:nvSpPr>
        <p:spPr>
          <a:xfrm>
            <a:off x="669587" y="1474079"/>
            <a:ext cx="2236510" cy="338554"/>
          </a:xfrm>
          <a:prstGeom prst="rect">
            <a:avLst/>
          </a:prstGeom>
          <a:noFill/>
        </p:spPr>
        <p:txBody>
          <a:bodyPr wrap="none" rtlCol="0">
            <a:spAutoFit/>
          </a:bodyPr>
          <a:lstStyle/>
          <a:p>
            <a:r>
              <a:rPr kumimoji="1" lang="ja-JP" altLang="en-US" sz="800"/>
              <a:t>モーション</a:t>
            </a:r>
            <a:r>
              <a:rPr kumimoji="1" lang="ja-JP" altLang="en-US" sz="800" dirty="0"/>
              <a:t>のイメージは右図のような感じ。</a:t>
            </a:r>
            <a:endParaRPr kumimoji="1" lang="en-US" altLang="ja-JP" sz="800" dirty="0"/>
          </a:p>
          <a:p>
            <a:r>
              <a:rPr kumimoji="1" lang="ja-JP" altLang="en-US" sz="800"/>
              <a:t>かばい開始</a:t>
            </a:r>
            <a:r>
              <a:rPr kumimoji="1" lang="ja-JP" altLang="en-US" sz="800" dirty="0"/>
              <a:t>から自動解除の時間は、下記。</a:t>
            </a:r>
            <a:endParaRPr kumimoji="1" lang="en-US" altLang="ja-JP" sz="800" dirty="0"/>
          </a:p>
        </p:txBody>
      </p:sp>
      <p:pic>
        <p:nvPicPr>
          <p:cNvPr id="4" name="図 3" descr="テキスト, 地図 が含まれている画像&#10;&#10;自動的に生成された説明">
            <a:extLst>
              <a:ext uri="{FF2B5EF4-FFF2-40B4-BE49-F238E27FC236}">
                <a16:creationId xmlns:a16="http://schemas.microsoft.com/office/drawing/2014/main" id="{24AF1C5C-4D97-4870-9A2F-EEF9BF2C8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4166" y="1136360"/>
            <a:ext cx="1473762" cy="2069456"/>
          </a:xfrm>
          <a:prstGeom prst="rect">
            <a:avLst/>
          </a:prstGeom>
        </p:spPr>
      </p:pic>
      <p:sp>
        <p:nvSpPr>
          <p:cNvPr id="5" name="テキスト ボックス 4">
            <a:extLst>
              <a:ext uri="{FF2B5EF4-FFF2-40B4-BE49-F238E27FC236}">
                <a16:creationId xmlns:a16="http://schemas.microsoft.com/office/drawing/2014/main" id="{42E97E0F-5E4E-41ED-85B2-3FAA63C8B3EE}"/>
              </a:ext>
            </a:extLst>
          </p:cNvPr>
          <p:cNvSpPr txBox="1"/>
          <p:nvPr/>
        </p:nvSpPr>
        <p:spPr>
          <a:xfrm>
            <a:off x="738384" y="2076457"/>
            <a:ext cx="840295" cy="369332"/>
          </a:xfrm>
          <a:prstGeom prst="rect">
            <a:avLst/>
          </a:prstGeom>
          <a:noFill/>
        </p:spPr>
        <p:txBody>
          <a:bodyPr wrap="none" rtlCol="0">
            <a:spAutoFit/>
          </a:bodyPr>
          <a:lstStyle/>
          <a:p>
            <a:pPr algn="ctr"/>
            <a:r>
              <a:rPr kumimoji="1" lang="en-US" altLang="ja-JP" b="1" dirty="0"/>
              <a:t>15sec</a:t>
            </a:r>
            <a:endParaRPr kumimoji="1" lang="ja-JP" altLang="en-US" b="1" dirty="0"/>
          </a:p>
        </p:txBody>
      </p:sp>
      <p:sp>
        <p:nvSpPr>
          <p:cNvPr id="16" name="テキスト ボックス 15">
            <a:extLst>
              <a:ext uri="{FF2B5EF4-FFF2-40B4-BE49-F238E27FC236}">
                <a16:creationId xmlns:a16="http://schemas.microsoft.com/office/drawing/2014/main" id="{BFAA154F-7ADD-46F7-95EE-F4330E902FE5}"/>
              </a:ext>
            </a:extLst>
          </p:cNvPr>
          <p:cNvSpPr txBox="1"/>
          <p:nvPr/>
        </p:nvSpPr>
        <p:spPr>
          <a:xfrm>
            <a:off x="536260" y="3386614"/>
            <a:ext cx="6651180" cy="338554"/>
          </a:xfrm>
          <a:prstGeom prst="rect">
            <a:avLst/>
          </a:prstGeom>
          <a:noFill/>
        </p:spPr>
        <p:txBody>
          <a:bodyPr wrap="none" rtlCol="0">
            <a:spAutoFit/>
          </a:bodyPr>
          <a:lstStyle/>
          <a:p>
            <a:r>
              <a:rPr kumimoji="1" lang="en-US" altLang="ja-JP" sz="800" dirty="0"/>
              <a:t>【GP01】</a:t>
            </a:r>
            <a:r>
              <a:rPr kumimoji="1" lang="ja-JP" altLang="en-US" sz="800" dirty="0"/>
              <a:t>バトル仕様</a:t>
            </a:r>
            <a:r>
              <a:rPr kumimoji="1" lang="en-US" altLang="ja-JP" sz="800" dirty="0"/>
              <a:t>‗[</a:t>
            </a:r>
            <a:r>
              <a:rPr kumimoji="1" lang="ja-JP" altLang="en-US" sz="800" dirty="0"/>
              <a:t>日付</a:t>
            </a:r>
            <a:r>
              <a:rPr kumimoji="1" lang="en-US" altLang="ja-JP" sz="800" dirty="0"/>
              <a:t>]</a:t>
            </a:r>
            <a:r>
              <a:rPr kumimoji="1" lang="ja-JP" altLang="en-US" sz="800" dirty="0"/>
              <a:t>の「○怪獣やられ </a:t>
            </a:r>
            <a:r>
              <a:rPr kumimoji="1" lang="en-US" altLang="ja-JP" sz="800" dirty="0"/>
              <a:t>/</a:t>
            </a:r>
            <a:r>
              <a:rPr kumimoji="1" lang="ja-JP" altLang="en-US" sz="800" dirty="0"/>
              <a:t> ・怪獣のダメージリアクション」に書かれたように現在の</a:t>
            </a:r>
            <a:r>
              <a:rPr kumimoji="1" lang="en-US" altLang="ja-JP" sz="800" dirty="0"/>
              <a:t>HP</a:t>
            </a:r>
            <a:r>
              <a:rPr kumimoji="1" lang="ja-JP" altLang="en-US" sz="800" dirty="0"/>
              <a:t>によりモーションが変化する。</a:t>
            </a:r>
            <a:endParaRPr kumimoji="1" lang="en-US" altLang="ja-JP" sz="800" dirty="0"/>
          </a:p>
          <a:p>
            <a:r>
              <a:rPr kumimoji="1" lang="ja-JP" altLang="en-US" sz="800" dirty="0"/>
              <a:t>（仕様の資料再掲）</a:t>
            </a:r>
            <a:endParaRPr kumimoji="1" lang="en-US" altLang="ja-JP" sz="800" dirty="0"/>
          </a:p>
        </p:txBody>
      </p:sp>
      <p:graphicFrame>
        <p:nvGraphicFramePr>
          <p:cNvPr id="17" name="表 16">
            <a:extLst>
              <a:ext uri="{FF2B5EF4-FFF2-40B4-BE49-F238E27FC236}">
                <a16:creationId xmlns:a16="http://schemas.microsoft.com/office/drawing/2014/main" id="{5A89B5CA-0403-42B0-8A45-90BA3A3BE2FB}"/>
              </a:ext>
            </a:extLst>
          </p:cNvPr>
          <p:cNvGraphicFramePr>
            <a:graphicFrameLocks noGrp="1"/>
          </p:cNvGraphicFramePr>
          <p:nvPr/>
        </p:nvGraphicFramePr>
        <p:xfrm>
          <a:off x="669587" y="3751533"/>
          <a:ext cx="3393440" cy="1706880"/>
        </p:xfrm>
        <a:graphic>
          <a:graphicData uri="http://schemas.openxmlformats.org/drawingml/2006/table">
            <a:tbl>
              <a:tblPr firstRow="1" bandRow="1">
                <a:tableStyleId>{5C22544A-7EE6-4342-B048-85BDC9FD1C3A}</a:tableStyleId>
              </a:tblPr>
              <a:tblGrid>
                <a:gridCol w="617855">
                  <a:extLst>
                    <a:ext uri="{9D8B030D-6E8A-4147-A177-3AD203B41FA5}">
                      <a16:colId xmlns:a16="http://schemas.microsoft.com/office/drawing/2014/main" val="2274898723"/>
                    </a:ext>
                  </a:extLst>
                </a:gridCol>
                <a:gridCol w="1344930">
                  <a:extLst>
                    <a:ext uri="{9D8B030D-6E8A-4147-A177-3AD203B41FA5}">
                      <a16:colId xmlns:a16="http://schemas.microsoft.com/office/drawing/2014/main" val="978500424"/>
                    </a:ext>
                  </a:extLst>
                </a:gridCol>
                <a:gridCol w="1430655">
                  <a:extLst>
                    <a:ext uri="{9D8B030D-6E8A-4147-A177-3AD203B41FA5}">
                      <a16:colId xmlns:a16="http://schemas.microsoft.com/office/drawing/2014/main" val="3224386025"/>
                    </a:ext>
                  </a:extLst>
                </a:gridCol>
              </a:tblGrid>
              <a:tr h="0">
                <a:tc>
                  <a:txBody>
                    <a:bodyPr/>
                    <a:lstStyle/>
                    <a:p>
                      <a:r>
                        <a:rPr kumimoji="1" lang="ja-JP" altLang="en-US" sz="800" dirty="0"/>
                        <a:t>条件１</a:t>
                      </a:r>
                    </a:p>
                  </a:txBody>
                  <a:tcPr/>
                </a:tc>
                <a:tc>
                  <a:txBody>
                    <a:bodyPr/>
                    <a:lstStyle/>
                    <a:p>
                      <a:r>
                        <a:rPr kumimoji="1" lang="ja-JP" altLang="en-US" sz="800" dirty="0"/>
                        <a:t>条件２</a:t>
                      </a:r>
                    </a:p>
                  </a:txBody>
                  <a:tcPr/>
                </a:tc>
                <a:tc>
                  <a:txBody>
                    <a:bodyPr/>
                    <a:lstStyle/>
                    <a:p>
                      <a:endParaRPr kumimoji="1" lang="ja-JP" altLang="en-US" sz="800" dirty="0"/>
                    </a:p>
                  </a:txBody>
                  <a:tcPr/>
                </a:tc>
                <a:extLst>
                  <a:ext uri="{0D108BD9-81ED-4DB2-BD59-A6C34878D82A}">
                    <a16:rowId xmlns:a16="http://schemas.microsoft.com/office/drawing/2014/main" val="4185926113"/>
                  </a:ext>
                </a:extLst>
              </a:tr>
              <a:tr h="211158">
                <a:tc rowSpan="3">
                  <a:txBody>
                    <a:bodyPr/>
                    <a:lstStyle/>
                    <a:p>
                      <a:r>
                        <a:rPr kumimoji="1" lang="ja-JP" altLang="en-US" sz="800" dirty="0"/>
                        <a:t>非弱点</a:t>
                      </a:r>
                    </a:p>
                  </a:txBody>
                  <a:tcPr/>
                </a:tc>
                <a:tc>
                  <a:txBody>
                    <a:bodyPr/>
                    <a:lstStyle/>
                    <a:p>
                      <a:r>
                        <a:rPr kumimoji="1" lang="ja-JP" altLang="en-US" sz="800" dirty="0"/>
                        <a:t>その攻撃で</a:t>
                      </a:r>
                      <a:r>
                        <a:rPr kumimoji="1" lang="en-US" altLang="ja-JP" sz="800" dirty="0"/>
                        <a:t>HP50%</a:t>
                      </a:r>
                      <a:r>
                        <a:rPr kumimoji="1" lang="ja-JP" altLang="en-US" sz="800" dirty="0"/>
                        <a:t>切った</a:t>
                      </a:r>
                      <a:endParaRPr kumimoji="1" lang="en-US" altLang="ja-JP" sz="800" dirty="0"/>
                    </a:p>
                  </a:txBody>
                  <a:tcPr/>
                </a:tc>
                <a:tc>
                  <a:txBody>
                    <a:bodyPr/>
                    <a:lstStyle/>
                    <a:p>
                      <a:r>
                        <a:rPr kumimoji="1" lang="ja-JP" altLang="en-US" sz="800" dirty="0"/>
                        <a:t>ダメージモーション（小）</a:t>
                      </a:r>
                      <a:endParaRPr kumimoji="1" lang="en-US" altLang="ja-JP" sz="800" dirty="0"/>
                    </a:p>
                  </a:txBody>
                  <a:tcPr/>
                </a:tc>
                <a:extLst>
                  <a:ext uri="{0D108BD9-81ED-4DB2-BD59-A6C34878D82A}">
                    <a16:rowId xmlns:a16="http://schemas.microsoft.com/office/drawing/2014/main" val="4167916527"/>
                  </a:ext>
                </a:extLst>
              </a:tr>
              <a:tr h="0">
                <a:tc vMerge="1">
                  <a:txBody>
                    <a:bodyPr/>
                    <a:lstStyle/>
                    <a:p>
                      <a:endParaRPr kumimoji="1" lang="ja-JP" altLang="en-US" sz="800" dirty="0"/>
                    </a:p>
                  </a:txBody>
                  <a:tcPr/>
                </a:tc>
                <a:tc>
                  <a:txBody>
                    <a:bodyPr/>
                    <a:lstStyle/>
                    <a:p>
                      <a:r>
                        <a:rPr kumimoji="1" lang="ja-JP" altLang="en-US" sz="800" dirty="0"/>
                        <a:t>その攻撃で</a:t>
                      </a:r>
                      <a:r>
                        <a:rPr kumimoji="1" lang="en-US" altLang="ja-JP" sz="800" dirty="0"/>
                        <a:t>HP25</a:t>
                      </a:r>
                      <a:r>
                        <a:rPr kumimoji="1" lang="ja-JP" altLang="en-US" sz="800" dirty="0"/>
                        <a:t>％切った</a:t>
                      </a:r>
                      <a:endParaRPr kumimoji="1" lang="en-US" altLang="ja-JP" sz="800" dirty="0"/>
                    </a:p>
                  </a:txBody>
                  <a:tcPr/>
                </a:tc>
                <a:tc>
                  <a:txBody>
                    <a:bodyPr/>
                    <a:lstStyle/>
                    <a:p>
                      <a:r>
                        <a:rPr kumimoji="1" lang="ja-JP" altLang="en-US" sz="800" dirty="0"/>
                        <a:t>ダメージモーション（中）</a:t>
                      </a:r>
                      <a:endParaRPr kumimoji="1" lang="en-US" altLang="ja-JP" sz="800" dirty="0"/>
                    </a:p>
                  </a:txBody>
                  <a:tcPr/>
                </a:tc>
                <a:extLst>
                  <a:ext uri="{0D108BD9-81ED-4DB2-BD59-A6C34878D82A}">
                    <a16:rowId xmlns:a16="http://schemas.microsoft.com/office/drawing/2014/main" val="224538453"/>
                  </a:ext>
                </a:extLst>
              </a:tr>
              <a:tr h="0">
                <a:tc vMerge="1">
                  <a:txBody>
                    <a:bodyPr/>
                    <a:lstStyle/>
                    <a:p>
                      <a:endParaRPr kumimoji="1" lang="ja-JP" altLang="en-US" sz="800" dirty="0"/>
                    </a:p>
                  </a:txBody>
                  <a:tcPr/>
                </a:tc>
                <a:tc>
                  <a:txBody>
                    <a:bodyPr/>
                    <a:lstStyle/>
                    <a:p>
                      <a:r>
                        <a:rPr kumimoji="1" lang="ja-JP" altLang="en-US" sz="800" dirty="0"/>
                        <a:t>それ以外</a:t>
                      </a:r>
                      <a:endParaRPr kumimoji="1" lang="en-US" altLang="ja-JP" sz="800" dirty="0"/>
                    </a:p>
                  </a:txBody>
                  <a:tcPr/>
                </a:tc>
                <a:tc>
                  <a:txBody>
                    <a:bodyPr/>
                    <a:lstStyle/>
                    <a:p>
                      <a:r>
                        <a:rPr kumimoji="1" lang="ja-JP" altLang="en-US" sz="800" dirty="0"/>
                        <a:t>ノーリアクション</a:t>
                      </a:r>
                      <a:endParaRPr kumimoji="1" lang="en-US" altLang="ja-JP" sz="800" dirty="0"/>
                    </a:p>
                  </a:txBody>
                  <a:tcPr/>
                </a:tc>
                <a:extLst>
                  <a:ext uri="{0D108BD9-81ED-4DB2-BD59-A6C34878D82A}">
                    <a16:rowId xmlns:a16="http://schemas.microsoft.com/office/drawing/2014/main" val="432273792"/>
                  </a:ext>
                </a:extLst>
              </a:tr>
              <a:tr h="0">
                <a:tc rowSpan="3">
                  <a:txBody>
                    <a:bodyPr/>
                    <a:lstStyle/>
                    <a:p>
                      <a:r>
                        <a:rPr kumimoji="1" lang="ja-JP" altLang="en-US" sz="800" dirty="0"/>
                        <a:t>弱点</a:t>
                      </a:r>
                    </a:p>
                  </a:txBody>
                  <a:tcPr/>
                </a:tc>
                <a:tc>
                  <a:txBody>
                    <a:bodyPr/>
                    <a:lstStyle/>
                    <a:p>
                      <a:r>
                        <a:rPr kumimoji="1" lang="ja-JP" altLang="en-US" sz="800" dirty="0"/>
                        <a:t>その攻撃で</a:t>
                      </a:r>
                      <a:r>
                        <a:rPr kumimoji="1" lang="en-US" altLang="ja-JP" sz="800" dirty="0"/>
                        <a:t>HP50</a:t>
                      </a:r>
                      <a:r>
                        <a:rPr kumimoji="1" lang="ja-JP" altLang="en-US" sz="800" dirty="0"/>
                        <a:t>％切った</a:t>
                      </a:r>
                      <a:endParaRPr kumimoji="1" lang="en-US" altLang="ja-JP" sz="800" dirty="0"/>
                    </a:p>
                  </a:txBody>
                  <a:tcPr/>
                </a:tc>
                <a:tc>
                  <a:txBody>
                    <a:bodyPr/>
                    <a:lstStyle/>
                    <a:p>
                      <a:r>
                        <a:rPr kumimoji="1" lang="ja-JP" altLang="en-US" sz="800" dirty="0"/>
                        <a:t>ダメージモーション（中）</a:t>
                      </a:r>
                      <a:endParaRPr kumimoji="1" lang="en-US" altLang="ja-JP" sz="800" dirty="0"/>
                    </a:p>
                  </a:txBody>
                  <a:tcPr/>
                </a:tc>
                <a:extLst>
                  <a:ext uri="{0D108BD9-81ED-4DB2-BD59-A6C34878D82A}">
                    <a16:rowId xmlns:a16="http://schemas.microsoft.com/office/drawing/2014/main" val="2023430238"/>
                  </a:ext>
                </a:extLst>
              </a:tr>
              <a:tr h="0">
                <a:tc vMerge="1">
                  <a:txBody>
                    <a:bodyPr/>
                    <a:lstStyle/>
                    <a:p>
                      <a:endParaRPr kumimoji="1" lang="ja-JP" altLang="en-US" sz="800" dirty="0"/>
                    </a:p>
                  </a:txBody>
                  <a:tcPr/>
                </a:tc>
                <a:tc>
                  <a:txBody>
                    <a:bodyPr/>
                    <a:lstStyle/>
                    <a:p>
                      <a:r>
                        <a:rPr kumimoji="1" lang="ja-JP" altLang="en-US" sz="800" dirty="0"/>
                        <a:t>その攻撃で</a:t>
                      </a:r>
                      <a:r>
                        <a:rPr kumimoji="1" lang="en-US" altLang="ja-JP" sz="800" dirty="0"/>
                        <a:t>HP25</a:t>
                      </a:r>
                      <a:r>
                        <a:rPr kumimoji="1" lang="ja-JP" altLang="en-US" sz="800" dirty="0"/>
                        <a:t>％切った</a:t>
                      </a:r>
                      <a:endParaRPr kumimoji="1" lang="en-US" altLang="ja-JP" sz="800" dirty="0"/>
                    </a:p>
                  </a:txBody>
                  <a:tcPr/>
                </a:tc>
                <a:tc>
                  <a:txBody>
                    <a:bodyPr/>
                    <a:lstStyle/>
                    <a:p>
                      <a:r>
                        <a:rPr kumimoji="1" lang="ja-JP" altLang="en-US" sz="800" dirty="0"/>
                        <a:t>ダメージモーション（大）</a:t>
                      </a:r>
                      <a:endParaRPr kumimoji="1" lang="en-US" altLang="ja-JP" sz="800" dirty="0"/>
                    </a:p>
                  </a:txBody>
                  <a:tcPr/>
                </a:tc>
                <a:extLst>
                  <a:ext uri="{0D108BD9-81ED-4DB2-BD59-A6C34878D82A}">
                    <a16:rowId xmlns:a16="http://schemas.microsoft.com/office/drawing/2014/main" val="1907973324"/>
                  </a:ext>
                </a:extLst>
              </a:tr>
              <a:tr h="0">
                <a:tc vMerge="1">
                  <a:txBody>
                    <a:bodyPr/>
                    <a:lstStyle/>
                    <a:p>
                      <a:endParaRPr kumimoji="1" lang="ja-JP" altLang="en-US" sz="800" dirty="0"/>
                    </a:p>
                  </a:txBody>
                  <a:tcPr/>
                </a:tc>
                <a:tc>
                  <a:txBody>
                    <a:bodyPr/>
                    <a:lstStyle/>
                    <a:p>
                      <a:r>
                        <a:rPr kumimoji="1" lang="ja-JP" altLang="en-US" sz="800" dirty="0"/>
                        <a:t>それ以外</a:t>
                      </a:r>
                      <a:endParaRPr kumimoji="1" lang="en-US" altLang="ja-JP" sz="800" dirty="0"/>
                    </a:p>
                  </a:txBody>
                  <a:tcPr/>
                </a:tc>
                <a:tc>
                  <a:txBody>
                    <a:bodyPr/>
                    <a:lstStyle/>
                    <a:p>
                      <a:r>
                        <a:rPr kumimoji="1" lang="ja-JP" altLang="en-US" sz="800" dirty="0"/>
                        <a:t>ダメージモーション（小）</a:t>
                      </a:r>
                      <a:endParaRPr kumimoji="1" lang="en-US" altLang="ja-JP" sz="800" dirty="0"/>
                    </a:p>
                  </a:txBody>
                  <a:tcPr/>
                </a:tc>
                <a:extLst>
                  <a:ext uri="{0D108BD9-81ED-4DB2-BD59-A6C34878D82A}">
                    <a16:rowId xmlns:a16="http://schemas.microsoft.com/office/drawing/2014/main" val="2042876414"/>
                  </a:ext>
                </a:extLst>
              </a:tr>
              <a:tr h="0">
                <a:tc>
                  <a:txBody>
                    <a:bodyPr/>
                    <a:lstStyle/>
                    <a:p>
                      <a:r>
                        <a:rPr kumimoji="1" lang="ja-JP" altLang="en-US" sz="800" dirty="0"/>
                        <a:t>部位破壊</a:t>
                      </a:r>
                    </a:p>
                  </a:txBody>
                  <a:tcPr/>
                </a:tc>
                <a:tc>
                  <a:txBody>
                    <a:bodyPr/>
                    <a:lstStyle/>
                    <a:p>
                      <a:r>
                        <a:rPr kumimoji="1" lang="en-US" altLang="ja-JP" sz="800" dirty="0"/>
                        <a:t>-</a:t>
                      </a:r>
                    </a:p>
                  </a:txBody>
                  <a:tcPr/>
                </a:tc>
                <a:tc>
                  <a:txBody>
                    <a:bodyPr/>
                    <a:lstStyle/>
                    <a:p>
                      <a:r>
                        <a:rPr kumimoji="1" lang="ja-JP" altLang="en-US" sz="800" dirty="0"/>
                        <a:t>部位破壊モーション</a:t>
                      </a:r>
                      <a:endParaRPr kumimoji="1" lang="en-US" altLang="ja-JP" sz="800" dirty="0"/>
                    </a:p>
                  </a:txBody>
                  <a:tcPr/>
                </a:tc>
                <a:extLst>
                  <a:ext uri="{0D108BD9-81ED-4DB2-BD59-A6C34878D82A}">
                    <a16:rowId xmlns:a16="http://schemas.microsoft.com/office/drawing/2014/main" val="763136966"/>
                  </a:ext>
                </a:extLst>
              </a:tr>
            </a:tbl>
          </a:graphicData>
        </a:graphic>
      </p:graphicFrame>
      <p:sp>
        <p:nvSpPr>
          <p:cNvPr id="18" name="テキスト ボックス 17">
            <a:extLst>
              <a:ext uri="{FF2B5EF4-FFF2-40B4-BE49-F238E27FC236}">
                <a16:creationId xmlns:a16="http://schemas.microsoft.com/office/drawing/2014/main" id="{81D95344-B8AE-4635-8245-C7D9E98DECF5}"/>
              </a:ext>
            </a:extLst>
          </p:cNvPr>
          <p:cNvSpPr txBox="1"/>
          <p:nvPr/>
        </p:nvSpPr>
        <p:spPr>
          <a:xfrm>
            <a:off x="4137627" y="3759297"/>
            <a:ext cx="4558420" cy="830997"/>
          </a:xfrm>
          <a:prstGeom prst="rect">
            <a:avLst/>
          </a:prstGeom>
          <a:noFill/>
        </p:spPr>
        <p:txBody>
          <a:bodyPr wrap="square" rtlCol="0">
            <a:spAutoFit/>
          </a:bodyPr>
          <a:lstStyle/>
          <a:p>
            <a:r>
              <a:rPr kumimoji="1" lang="ja-JP" altLang="en-US" sz="800" dirty="0"/>
              <a:t>モーション中に、次の条件がヒットした場合、</a:t>
            </a:r>
            <a:endParaRPr kumimoji="1" lang="en-US" altLang="ja-JP" sz="800" dirty="0"/>
          </a:p>
          <a:p>
            <a:r>
              <a:rPr kumimoji="1" lang="ja-JP" altLang="en-US" sz="800" dirty="0"/>
              <a:t>再生中のモーションの終わりを待って次のモーションを再生する。</a:t>
            </a:r>
            <a:endParaRPr kumimoji="1" lang="en-US" altLang="ja-JP" sz="800" dirty="0"/>
          </a:p>
          <a:p>
            <a:endParaRPr kumimoji="1" lang="en-US" altLang="ja-JP" sz="800" dirty="0"/>
          </a:p>
          <a:p>
            <a:r>
              <a:rPr kumimoji="1" lang="ja-JP" altLang="en-US" sz="800" dirty="0"/>
              <a:t>ただし、「それ以外」条件の場合、再生できなかったらその回の再生はキャンセルする。</a:t>
            </a:r>
            <a:endParaRPr kumimoji="1" lang="en-US" altLang="ja-JP" sz="800" dirty="0"/>
          </a:p>
          <a:p>
            <a:r>
              <a:rPr kumimoji="1" lang="ja-JP" altLang="en-US" sz="800" dirty="0"/>
              <a:t>また、怪獣が死んでしまったり、勝利条件に達してしまった場合は、</a:t>
            </a:r>
            <a:endParaRPr kumimoji="1" lang="en-US" altLang="ja-JP" sz="800" dirty="0"/>
          </a:p>
          <a:p>
            <a:r>
              <a:rPr kumimoji="1" lang="ja-JP" altLang="en-US" sz="800" dirty="0"/>
              <a:t>そのまま終了処理へと遷移する。</a:t>
            </a:r>
            <a:endParaRPr kumimoji="1" lang="en-US" altLang="ja-JP" sz="800" dirty="0"/>
          </a:p>
        </p:txBody>
      </p:sp>
      <p:sp>
        <p:nvSpPr>
          <p:cNvPr id="3" name="フッター プレースホルダー 2">
            <a:extLst>
              <a:ext uri="{FF2B5EF4-FFF2-40B4-BE49-F238E27FC236}">
                <a16:creationId xmlns:a16="http://schemas.microsoft.com/office/drawing/2014/main" id="{7A431A4F-112D-4972-9E4C-C5D62C8A5C1B}"/>
              </a:ext>
            </a:extLst>
          </p:cNvPr>
          <p:cNvSpPr>
            <a:spLocks noGrp="1"/>
          </p:cNvSpPr>
          <p:nvPr>
            <p:ph type="ftr" sz="quarter" idx="11"/>
          </p:nvPr>
        </p:nvSpPr>
        <p:spPr/>
        <p:txBody>
          <a:bodyPr/>
          <a:lstStyle/>
          <a:p>
            <a:r>
              <a:rPr kumimoji="1" lang="en-US" altLang="ja-JP" dirty="0"/>
              <a:t>CONFIDENTIAL</a:t>
            </a:r>
            <a:r>
              <a:rPr kumimoji="1" lang="ja-JP" altLang="en-US" dirty="0"/>
              <a:t>（</a:t>
            </a:r>
            <a:r>
              <a:rPr kumimoji="1" lang="en-US" altLang="ja-JP" dirty="0"/>
              <a:t>ver.1.3</a:t>
            </a:r>
            <a:r>
              <a:rPr kumimoji="1" lang="ja-JP" altLang="en-US" dirty="0"/>
              <a:t>）</a:t>
            </a:r>
          </a:p>
        </p:txBody>
      </p:sp>
    </p:spTree>
    <p:extLst>
      <p:ext uri="{BB962C8B-B14F-4D97-AF65-F5344CB8AC3E}">
        <p14:creationId xmlns:p14="http://schemas.microsoft.com/office/powerpoint/2010/main" val="3263122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017AA257-E01E-47D4-96FA-B20F0B4038AB}"/>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12" name="テキスト ボックス 11">
            <a:extLst>
              <a:ext uri="{FF2B5EF4-FFF2-40B4-BE49-F238E27FC236}">
                <a16:creationId xmlns:a16="http://schemas.microsoft.com/office/drawing/2014/main" id="{382F8900-C742-4D49-97B2-E1B0A352AE6A}"/>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13" name="テキスト ボックス 12">
            <a:extLst>
              <a:ext uri="{FF2B5EF4-FFF2-40B4-BE49-F238E27FC236}">
                <a16:creationId xmlns:a16="http://schemas.microsoft.com/office/drawing/2014/main" id="{B123F856-9957-4698-981E-7E3E7A7B52E0}"/>
              </a:ext>
            </a:extLst>
          </p:cNvPr>
          <p:cNvSpPr txBox="1"/>
          <p:nvPr/>
        </p:nvSpPr>
        <p:spPr>
          <a:xfrm>
            <a:off x="415419" y="538799"/>
            <a:ext cx="4083169" cy="307777"/>
          </a:xfrm>
          <a:prstGeom prst="rect">
            <a:avLst/>
          </a:prstGeom>
          <a:noFill/>
        </p:spPr>
        <p:txBody>
          <a:bodyPr wrap="none" rtlCol="0">
            <a:spAutoFit/>
          </a:bodyPr>
          <a:lstStyle/>
          <a:p>
            <a:r>
              <a:rPr kumimoji="1" lang="ja-JP" altLang="en-US" sz="1400" b="1">
                <a:latin typeface="+mn-ea"/>
              </a:rPr>
              <a:t>●怪獣の攻撃エフェクトについて</a:t>
            </a:r>
            <a:r>
              <a:rPr kumimoji="1" lang="ja-JP" altLang="en-US" sz="1000" b="1">
                <a:solidFill>
                  <a:srgbClr val="FF0000"/>
                </a:solidFill>
                <a:latin typeface="+mn-ea"/>
              </a:rPr>
              <a:t>（</a:t>
            </a:r>
            <a:r>
              <a:rPr kumimoji="1" lang="en-US" altLang="ja-JP" sz="1000" b="1">
                <a:solidFill>
                  <a:srgbClr val="FF0000"/>
                </a:solidFill>
                <a:latin typeface="+mn-ea"/>
              </a:rPr>
              <a:t>20200206</a:t>
            </a:r>
            <a:r>
              <a:rPr kumimoji="1" lang="ja-JP" altLang="en-US" sz="1000" b="1">
                <a:solidFill>
                  <a:srgbClr val="FF0000"/>
                </a:solidFill>
                <a:latin typeface="+mn-ea"/>
              </a:rPr>
              <a:t>新規）</a:t>
            </a:r>
            <a:endParaRPr kumimoji="1" lang="ja-JP" altLang="en-US" sz="1000" b="1" dirty="0">
              <a:solidFill>
                <a:srgbClr val="FF0000"/>
              </a:solidFill>
              <a:latin typeface="+mn-ea"/>
            </a:endParaRPr>
          </a:p>
        </p:txBody>
      </p:sp>
      <p:sp>
        <p:nvSpPr>
          <p:cNvPr id="8" name="テキスト ボックス 7">
            <a:extLst>
              <a:ext uri="{FF2B5EF4-FFF2-40B4-BE49-F238E27FC236}">
                <a16:creationId xmlns:a16="http://schemas.microsoft.com/office/drawing/2014/main" id="{F433676E-9653-4AAD-80F7-550936DDE021}"/>
              </a:ext>
            </a:extLst>
          </p:cNvPr>
          <p:cNvSpPr txBox="1"/>
          <p:nvPr/>
        </p:nvSpPr>
        <p:spPr>
          <a:xfrm>
            <a:off x="544081" y="846576"/>
            <a:ext cx="4801314" cy="400110"/>
          </a:xfrm>
          <a:prstGeom prst="rect">
            <a:avLst/>
          </a:prstGeom>
          <a:noFill/>
        </p:spPr>
        <p:txBody>
          <a:bodyPr wrap="none" rtlCol="0">
            <a:spAutoFit/>
          </a:bodyPr>
          <a:lstStyle/>
          <a:p>
            <a:r>
              <a:rPr kumimoji="1" lang="ja-JP" altLang="en-US" sz="1000">
                <a:latin typeface="+mn-ea"/>
              </a:rPr>
              <a:t>怪獣の攻撃からのやられ用エフェクトについては、攻撃毎につくるのではなく、</a:t>
            </a:r>
            <a:endParaRPr kumimoji="1" lang="en-US" altLang="ja-JP" sz="1000">
              <a:latin typeface="+mn-ea"/>
            </a:endParaRPr>
          </a:p>
          <a:p>
            <a:r>
              <a:rPr kumimoji="1" lang="ja-JP" altLang="en-US" sz="1000">
                <a:latin typeface="+mn-ea"/>
              </a:rPr>
              <a:t>攻撃タイプの分類によって用意する。</a:t>
            </a:r>
            <a:endParaRPr kumimoji="1" lang="en-US" altLang="ja-JP" sz="1000" dirty="0">
              <a:latin typeface="+mn-ea"/>
            </a:endParaRPr>
          </a:p>
        </p:txBody>
      </p:sp>
      <p:sp>
        <p:nvSpPr>
          <p:cNvPr id="3" name="フッター プレースホルダー 2">
            <a:extLst>
              <a:ext uri="{FF2B5EF4-FFF2-40B4-BE49-F238E27FC236}">
                <a16:creationId xmlns:a16="http://schemas.microsoft.com/office/drawing/2014/main" id="{7A431A4F-112D-4972-9E4C-C5D62C8A5C1B}"/>
              </a:ext>
            </a:extLst>
          </p:cNvPr>
          <p:cNvSpPr>
            <a:spLocks noGrp="1"/>
          </p:cNvSpPr>
          <p:nvPr>
            <p:ph type="ftr" sz="quarter" idx="11"/>
          </p:nvPr>
        </p:nvSpPr>
        <p:spPr/>
        <p:txBody>
          <a:bodyPr/>
          <a:lstStyle/>
          <a:p>
            <a:r>
              <a:rPr kumimoji="1" lang="en-US" altLang="ja-JP" dirty="0"/>
              <a:t>CONFIDENTIAL</a:t>
            </a:r>
            <a:r>
              <a:rPr kumimoji="1" lang="ja-JP" altLang="en-US" dirty="0"/>
              <a:t>（</a:t>
            </a:r>
            <a:r>
              <a:rPr kumimoji="1" lang="en-US" altLang="ja-JP" dirty="0"/>
              <a:t>ver.1.3</a:t>
            </a:r>
            <a:r>
              <a:rPr kumimoji="1" lang="ja-JP" altLang="en-US" dirty="0"/>
              <a:t>）</a:t>
            </a:r>
          </a:p>
        </p:txBody>
      </p:sp>
      <p:sp>
        <p:nvSpPr>
          <p:cNvPr id="15" name="テキスト ボックス 14">
            <a:extLst>
              <a:ext uri="{FF2B5EF4-FFF2-40B4-BE49-F238E27FC236}">
                <a16:creationId xmlns:a16="http://schemas.microsoft.com/office/drawing/2014/main" id="{2374FA04-9C45-4172-AFCE-678DFB1A67BE}"/>
              </a:ext>
            </a:extLst>
          </p:cNvPr>
          <p:cNvSpPr txBox="1"/>
          <p:nvPr/>
        </p:nvSpPr>
        <p:spPr>
          <a:xfrm>
            <a:off x="544081" y="1354408"/>
            <a:ext cx="1107996" cy="276999"/>
          </a:xfrm>
          <a:prstGeom prst="rect">
            <a:avLst/>
          </a:prstGeom>
          <a:noFill/>
        </p:spPr>
        <p:txBody>
          <a:bodyPr wrap="none" rtlCol="0">
            <a:spAutoFit/>
          </a:bodyPr>
          <a:lstStyle/>
          <a:p>
            <a:r>
              <a:rPr kumimoji="1" lang="ja-JP" altLang="en-US" sz="1200" b="1">
                <a:latin typeface="+mn-ea"/>
              </a:rPr>
              <a:t>○通常攻撃系</a:t>
            </a:r>
            <a:endParaRPr kumimoji="1" lang="en-US" altLang="ja-JP" sz="1200" b="1" dirty="0">
              <a:latin typeface="+mn-ea"/>
            </a:endParaRPr>
          </a:p>
        </p:txBody>
      </p:sp>
      <p:sp>
        <p:nvSpPr>
          <p:cNvPr id="19" name="テキスト ボックス 18">
            <a:extLst>
              <a:ext uri="{FF2B5EF4-FFF2-40B4-BE49-F238E27FC236}">
                <a16:creationId xmlns:a16="http://schemas.microsoft.com/office/drawing/2014/main" id="{C7748257-C89F-4043-AABE-FA19E8A946DA}"/>
              </a:ext>
            </a:extLst>
          </p:cNvPr>
          <p:cNvSpPr txBox="1"/>
          <p:nvPr/>
        </p:nvSpPr>
        <p:spPr>
          <a:xfrm>
            <a:off x="544081" y="3624063"/>
            <a:ext cx="1107996" cy="276999"/>
          </a:xfrm>
          <a:prstGeom prst="rect">
            <a:avLst/>
          </a:prstGeom>
          <a:noFill/>
        </p:spPr>
        <p:txBody>
          <a:bodyPr wrap="none" rtlCol="0">
            <a:spAutoFit/>
          </a:bodyPr>
          <a:lstStyle/>
          <a:p>
            <a:r>
              <a:rPr kumimoji="1" lang="ja-JP" altLang="en-US" sz="1200" b="1">
                <a:latin typeface="+mn-ea"/>
              </a:rPr>
              <a:t>○特殊攻撃系</a:t>
            </a:r>
            <a:endParaRPr kumimoji="1" lang="en-US" altLang="ja-JP" sz="1200" b="1" dirty="0">
              <a:latin typeface="+mn-ea"/>
            </a:endParaRPr>
          </a:p>
        </p:txBody>
      </p:sp>
      <p:sp>
        <p:nvSpPr>
          <p:cNvPr id="2" name="四角形: 角を丸くする 1">
            <a:extLst>
              <a:ext uri="{FF2B5EF4-FFF2-40B4-BE49-F238E27FC236}">
                <a16:creationId xmlns:a16="http://schemas.microsoft.com/office/drawing/2014/main" id="{052E6736-D299-4F2B-BFA3-C55048D766C1}"/>
              </a:ext>
            </a:extLst>
          </p:cNvPr>
          <p:cNvSpPr/>
          <p:nvPr/>
        </p:nvSpPr>
        <p:spPr>
          <a:xfrm>
            <a:off x="5618526" y="518747"/>
            <a:ext cx="2936147" cy="858951"/>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r>
              <a:rPr kumimoji="1" lang="ja-JP" altLang="en-US" sz="1000" b="1">
                <a:solidFill>
                  <a:srgbClr val="FF0000"/>
                </a:solidFill>
              </a:rPr>
              <a:t>（</a:t>
            </a:r>
            <a:r>
              <a:rPr kumimoji="1" lang="en-US" altLang="ja-JP" sz="1000" b="1">
                <a:solidFill>
                  <a:srgbClr val="FF0000"/>
                </a:solidFill>
              </a:rPr>
              <a:t>20200206</a:t>
            </a:r>
            <a:r>
              <a:rPr kumimoji="1" lang="ja-JP" altLang="en-US" sz="1000" b="1">
                <a:solidFill>
                  <a:srgbClr val="FF0000"/>
                </a:solidFill>
              </a:rPr>
              <a:t>）</a:t>
            </a:r>
            <a:endParaRPr kumimoji="1" lang="en-US" altLang="ja-JP" sz="1000" b="1">
              <a:solidFill>
                <a:srgbClr val="FF0000"/>
              </a:solidFill>
            </a:endParaRPr>
          </a:p>
          <a:p>
            <a:r>
              <a:rPr kumimoji="1" lang="ja-JP" altLang="en-US" sz="1000">
                <a:solidFill>
                  <a:schemeClr val="tx1"/>
                </a:solidFill>
              </a:rPr>
              <a:t>怪獣の仕様ができっているわけではないので、</a:t>
            </a:r>
            <a:endParaRPr kumimoji="1" lang="en-US" altLang="ja-JP" sz="1000">
              <a:solidFill>
                <a:schemeClr val="tx1"/>
              </a:solidFill>
            </a:endParaRPr>
          </a:p>
          <a:p>
            <a:r>
              <a:rPr kumimoji="1" lang="ja-JP" altLang="en-US" sz="1000">
                <a:solidFill>
                  <a:schemeClr val="tx1"/>
                </a:solidFill>
              </a:rPr>
              <a:t>この数より増える可能性が高い。</a:t>
            </a:r>
          </a:p>
        </p:txBody>
      </p:sp>
      <p:graphicFrame>
        <p:nvGraphicFramePr>
          <p:cNvPr id="11" name="表 13">
            <a:extLst>
              <a:ext uri="{FF2B5EF4-FFF2-40B4-BE49-F238E27FC236}">
                <a16:creationId xmlns:a16="http://schemas.microsoft.com/office/drawing/2014/main" id="{35A85D6D-05CA-4143-8686-AAABCC180077}"/>
              </a:ext>
            </a:extLst>
          </p:cNvPr>
          <p:cNvGraphicFramePr>
            <a:graphicFrameLocks noGrp="1"/>
          </p:cNvGraphicFramePr>
          <p:nvPr>
            <p:extLst>
              <p:ext uri="{D42A27DB-BD31-4B8C-83A1-F6EECF244321}">
                <p14:modId xmlns:p14="http://schemas.microsoft.com/office/powerpoint/2010/main" val="1104660996"/>
              </p:ext>
            </p:extLst>
          </p:nvPr>
        </p:nvGraphicFramePr>
        <p:xfrm>
          <a:off x="738384" y="1604451"/>
          <a:ext cx="3910965" cy="182880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3446075037"/>
                    </a:ext>
                  </a:extLst>
                </a:gridCol>
                <a:gridCol w="852805">
                  <a:extLst>
                    <a:ext uri="{9D8B030D-6E8A-4147-A177-3AD203B41FA5}">
                      <a16:colId xmlns:a16="http://schemas.microsoft.com/office/drawing/2014/main" val="2468116190"/>
                    </a:ext>
                  </a:extLst>
                </a:gridCol>
                <a:gridCol w="2630805">
                  <a:extLst>
                    <a:ext uri="{9D8B030D-6E8A-4147-A177-3AD203B41FA5}">
                      <a16:colId xmlns:a16="http://schemas.microsoft.com/office/drawing/2014/main" val="3391084797"/>
                    </a:ext>
                  </a:extLst>
                </a:gridCol>
              </a:tblGrid>
              <a:tr h="207900">
                <a:tc>
                  <a:txBody>
                    <a:bodyPr/>
                    <a:lstStyle/>
                    <a:p>
                      <a:r>
                        <a:rPr kumimoji="1" lang="en-US" altLang="ja-JP" sz="1000"/>
                        <a:t>No.</a:t>
                      </a:r>
                      <a:endParaRPr kumimoji="1" lang="ja-JP" altLang="en-US" sz="1000"/>
                    </a:p>
                  </a:txBody>
                  <a:tcPr/>
                </a:tc>
                <a:tc>
                  <a:txBody>
                    <a:bodyPr/>
                    <a:lstStyle/>
                    <a:p>
                      <a:r>
                        <a:rPr kumimoji="1" lang="ja-JP" altLang="en-US" sz="1000"/>
                        <a:t>攻撃タイプ</a:t>
                      </a:r>
                    </a:p>
                  </a:txBody>
                  <a:tcPr/>
                </a:tc>
                <a:tc>
                  <a:txBody>
                    <a:bodyPr/>
                    <a:lstStyle/>
                    <a:p>
                      <a:r>
                        <a:rPr kumimoji="1" lang="ja-JP" altLang="en-US" sz="1000"/>
                        <a:t>イメージ</a:t>
                      </a:r>
                    </a:p>
                  </a:txBody>
                  <a:tcPr/>
                </a:tc>
                <a:extLst>
                  <a:ext uri="{0D108BD9-81ED-4DB2-BD59-A6C34878D82A}">
                    <a16:rowId xmlns:a16="http://schemas.microsoft.com/office/drawing/2014/main" val="1724302628"/>
                  </a:ext>
                </a:extLst>
              </a:tr>
              <a:tr h="207900">
                <a:tc>
                  <a:txBody>
                    <a:bodyPr/>
                    <a:lstStyle/>
                    <a:p>
                      <a:r>
                        <a:rPr kumimoji="1" lang="en-US" altLang="ja-JP" sz="1000"/>
                        <a:t>1</a:t>
                      </a:r>
                      <a:endParaRPr kumimoji="1" lang="ja-JP" altLang="en-US" sz="1000"/>
                    </a:p>
                  </a:txBody>
                  <a:tcPr/>
                </a:tc>
                <a:tc>
                  <a:txBody>
                    <a:bodyPr/>
                    <a:lstStyle/>
                    <a:p>
                      <a:r>
                        <a:rPr kumimoji="1" lang="ja-JP" altLang="en-US" sz="1000"/>
                        <a:t>打撃系</a:t>
                      </a:r>
                    </a:p>
                  </a:txBody>
                  <a:tcPr/>
                </a:tc>
                <a:tc>
                  <a:txBody>
                    <a:bodyPr/>
                    <a:lstStyle/>
                    <a:p>
                      <a:r>
                        <a:rPr kumimoji="1" lang="ja-JP" altLang="en-US" sz="1000"/>
                        <a:t>重めの一撃が地面に叩きつけられる感じ。</a:t>
                      </a:r>
                      <a:endParaRPr kumimoji="1" lang="en-US" altLang="ja-JP" sz="1000"/>
                    </a:p>
                    <a:p>
                      <a:r>
                        <a:rPr kumimoji="1" lang="ja-JP" altLang="en-US" sz="1000"/>
                        <a:t>（連撃の場合はこれを繰り返して使用）</a:t>
                      </a:r>
                    </a:p>
                  </a:txBody>
                  <a:tcPr/>
                </a:tc>
                <a:extLst>
                  <a:ext uri="{0D108BD9-81ED-4DB2-BD59-A6C34878D82A}">
                    <a16:rowId xmlns:a16="http://schemas.microsoft.com/office/drawing/2014/main" val="2098649286"/>
                  </a:ext>
                </a:extLst>
              </a:tr>
              <a:tr h="207900">
                <a:tc>
                  <a:txBody>
                    <a:bodyPr/>
                    <a:lstStyle/>
                    <a:p>
                      <a:r>
                        <a:rPr kumimoji="1" lang="en-US" altLang="ja-JP" sz="1000"/>
                        <a:t>2</a:t>
                      </a:r>
                      <a:endParaRPr kumimoji="1" lang="ja-JP" altLang="en-US" sz="1000"/>
                    </a:p>
                  </a:txBody>
                  <a:tcPr/>
                </a:tc>
                <a:tc>
                  <a:txBody>
                    <a:bodyPr/>
                    <a:lstStyle/>
                    <a:p>
                      <a:r>
                        <a:rPr kumimoji="1" lang="ja-JP" altLang="en-US" sz="1000"/>
                        <a:t>斬撃系</a:t>
                      </a:r>
                    </a:p>
                  </a:txBody>
                  <a:tcPr/>
                </a:tc>
                <a:tc>
                  <a:txBody>
                    <a:bodyPr/>
                    <a:lstStyle/>
                    <a:p>
                      <a:r>
                        <a:rPr kumimoji="1" lang="ja-JP" altLang="en-US" sz="1000"/>
                        <a:t>素早く切り裂く感じ。</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（連撃の場合はこれを繰り返して使用）</a:t>
                      </a:r>
                    </a:p>
                  </a:txBody>
                  <a:tcPr/>
                </a:tc>
                <a:extLst>
                  <a:ext uri="{0D108BD9-81ED-4DB2-BD59-A6C34878D82A}">
                    <a16:rowId xmlns:a16="http://schemas.microsoft.com/office/drawing/2014/main" val="2346034367"/>
                  </a:ext>
                </a:extLst>
              </a:tr>
              <a:tr h="207900">
                <a:tc>
                  <a:txBody>
                    <a:bodyPr/>
                    <a:lstStyle/>
                    <a:p>
                      <a:r>
                        <a:rPr kumimoji="1" lang="en-US" altLang="ja-JP" sz="1000"/>
                        <a:t>3</a:t>
                      </a:r>
                      <a:endParaRPr kumimoji="1" lang="ja-JP" altLang="en-US" sz="1000"/>
                    </a:p>
                  </a:txBody>
                  <a:tcPr/>
                </a:tc>
                <a:tc>
                  <a:txBody>
                    <a:bodyPr/>
                    <a:lstStyle/>
                    <a:p>
                      <a:r>
                        <a:rPr kumimoji="1" lang="ja-JP" altLang="en-US" sz="1000"/>
                        <a:t>衝撃系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スパーク系？のエフェクト。→</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（連撃の場合はこれを繰り返して使用）</a:t>
                      </a:r>
                    </a:p>
                  </a:txBody>
                  <a:tcPr/>
                </a:tc>
                <a:extLst>
                  <a:ext uri="{0D108BD9-81ED-4DB2-BD59-A6C34878D82A}">
                    <a16:rowId xmlns:a16="http://schemas.microsoft.com/office/drawing/2014/main" val="3654972555"/>
                  </a:ext>
                </a:extLst>
              </a:tr>
              <a:tr h="207900">
                <a:tc>
                  <a:txBody>
                    <a:bodyPr/>
                    <a:lstStyle/>
                    <a:p>
                      <a:r>
                        <a:rPr kumimoji="1" lang="en-US" altLang="ja-JP" sz="1000"/>
                        <a:t>4</a:t>
                      </a:r>
                      <a:endParaRPr kumimoji="1" lang="ja-JP" altLang="en-US" sz="1000"/>
                    </a:p>
                  </a:txBody>
                  <a:tcPr/>
                </a:tc>
                <a:tc>
                  <a:txBody>
                    <a:bodyPr/>
                    <a:lstStyle/>
                    <a:p>
                      <a:r>
                        <a:rPr kumimoji="1" lang="ja-JP" altLang="en-US" sz="1000"/>
                        <a:t>薙ぎ払い系</a:t>
                      </a:r>
                    </a:p>
                  </a:txBody>
                  <a:tcPr/>
                </a:tc>
                <a:tc>
                  <a:txBody>
                    <a:bodyPr/>
                    <a:lstStyle/>
                    <a:p>
                      <a:r>
                        <a:rPr kumimoji="1" lang="ja-JP" altLang="en-US" sz="1000"/>
                        <a:t>部隊を横一線に薙ぐ感じ。</a:t>
                      </a:r>
                      <a:endParaRPr kumimoji="1" lang="en-US" altLang="ja-JP" sz="1000"/>
                    </a:p>
                    <a:p>
                      <a:r>
                        <a:rPr kumimoji="1" lang="ja-JP" altLang="en-US" sz="1000"/>
                        <a:t>これに加えて</a:t>
                      </a:r>
                      <a:r>
                        <a:rPr kumimoji="1" lang="en-US" altLang="ja-JP" sz="1000"/>
                        <a:t>1</a:t>
                      </a:r>
                      <a:r>
                        <a:rPr kumimoji="1" lang="ja-JP" altLang="en-US" sz="1000"/>
                        <a:t>～</a:t>
                      </a:r>
                      <a:r>
                        <a:rPr kumimoji="1" lang="en-US" altLang="ja-JP" sz="1000"/>
                        <a:t>3</a:t>
                      </a:r>
                      <a:r>
                        <a:rPr kumimoji="1" lang="ja-JP" altLang="en-US" sz="1000"/>
                        <a:t>も出すこともある。</a:t>
                      </a:r>
                      <a:endParaRPr kumimoji="1" lang="en-US" altLang="ja-JP" sz="1000"/>
                    </a:p>
                  </a:txBody>
                  <a:tcPr/>
                </a:tc>
                <a:extLst>
                  <a:ext uri="{0D108BD9-81ED-4DB2-BD59-A6C34878D82A}">
                    <a16:rowId xmlns:a16="http://schemas.microsoft.com/office/drawing/2014/main" val="1509320643"/>
                  </a:ext>
                </a:extLst>
              </a:tr>
            </a:tbl>
          </a:graphicData>
        </a:graphic>
      </p:graphicFrame>
      <p:sp>
        <p:nvSpPr>
          <p:cNvPr id="21" name="爆発: 8 pt 20">
            <a:extLst>
              <a:ext uri="{FF2B5EF4-FFF2-40B4-BE49-F238E27FC236}">
                <a16:creationId xmlns:a16="http://schemas.microsoft.com/office/drawing/2014/main" id="{F78F6530-229A-45AD-8E2A-B1E39D11FE55}"/>
              </a:ext>
            </a:extLst>
          </p:cNvPr>
          <p:cNvSpPr/>
          <p:nvPr/>
        </p:nvSpPr>
        <p:spPr>
          <a:xfrm>
            <a:off x="4816888" y="2592198"/>
            <a:ext cx="503339" cy="50333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2" name="表 13">
            <a:extLst>
              <a:ext uri="{FF2B5EF4-FFF2-40B4-BE49-F238E27FC236}">
                <a16:creationId xmlns:a16="http://schemas.microsoft.com/office/drawing/2014/main" id="{20197A68-127B-4C72-A4A3-6DEA276D45B2}"/>
              </a:ext>
            </a:extLst>
          </p:cNvPr>
          <p:cNvGraphicFramePr>
            <a:graphicFrameLocks noGrp="1"/>
          </p:cNvGraphicFramePr>
          <p:nvPr>
            <p:extLst>
              <p:ext uri="{D42A27DB-BD31-4B8C-83A1-F6EECF244321}">
                <p14:modId xmlns:p14="http://schemas.microsoft.com/office/powerpoint/2010/main" val="2243515894"/>
              </p:ext>
            </p:extLst>
          </p:nvPr>
        </p:nvGraphicFramePr>
        <p:xfrm>
          <a:off x="738383" y="4006757"/>
          <a:ext cx="4545965" cy="22250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3446075037"/>
                    </a:ext>
                  </a:extLst>
                </a:gridCol>
                <a:gridCol w="1233805">
                  <a:extLst>
                    <a:ext uri="{9D8B030D-6E8A-4147-A177-3AD203B41FA5}">
                      <a16:colId xmlns:a16="http://schemas.microsoft.com/office/drawing/2014/main" val="2468116190"/>
                    </a:ext>
                  </a:extLst>
                </a:gridCol>
                <a:gridCol w="2884805">
                  <a:extLst>
                    <a:ext uri="{9D8B030D-6E8A-4147-A177-3AD203B41FA5}">
                      <a16:colId xmlns:a16="http://schemas.microsoft.com/office/drawing/2014/main" val="3391084797"/>
                    </a:ext>
                  </a:extLst>
                </a:gridCol>
              </a:tblGrid>
              <a:tr h="207900">
                <a:tc>
                  <a:txBody>
                    <a:bodyPr/>
                    <a:lstStyle/>
                    <a:p>
                      <a:r>
                        <a:rPr kumimoji="1" lang="en-US" altLang="ja-JP" sz="1000"/>
                        <a:t>No.</a:t>
                      </a:r>
                      <a:endParaRPr kumimoji="1" lang="ja-JP" altLang="en-US" sz="1000"/>
                    </a:p>
                  </a:txBody>
                  <a:tcPr/>
                </a:tc>
                <a:tc>
                  <a:txBody>
                    <a:bodyPr/>
                    <a:lstStyle/>
                    <a:p>
                      <a:r>
                        <a:rPr kumimoji="1" lang="ja-JP" altLang="en-US" sz="1000"/>
                        <a:t>攻撃タイプ</a:t>
                      </a:r>
                    </a:p>
                  </a:txBody>
                  <a:tcPr/>
                </a:tc>
                <a:tc>
                  <a:txBody>
                    <a:bodyPr/>
                    <a:lstStyle/>
                    <a:p>
                      <a:r>
                        <a:rPr kumimoji="1" lang="ja-JP" altLang="en-US" sz="1000"/>
                        <a:t>イメージ</a:t>
                      </a:r>
                    </a:p>
                  </a:txBody>
                  <a:tcPr/>
                </a:tc>
                <a:extLst>
                  <a:ext uri="{0D108BD9-81ED-4DB2-BD59-A6C34878D82A}">
                    <a16:rowId xmlns:a16="http://schemas.microsoft.com/office/drawing/2014/main" val="1724302628"/>
                  </a:ext>
                </a:extLst>
              </a:tr>
              <a:tr h="207900">
                <a:tc>
                  <a:txBody>
                    <a:bodyPr/>
                    <a:lstStyle/>
                    <a:p>
                      <a:r>
                        <a:rPr kumimoji="1" lang="en-US" altLang="ja-JP" sz="1000"/>
                        <a:t>1</a:t>
                      </a:r>
                      <a:endParaRPr kumimoji="1" lang="ja-JP" altLang="en-US" sz="1000"/>
                    </a:p>
                  </a:txBody>
                  <a:tcPr/>
                </a:tc>
                <a:tc>
                  <a:txBody>
                    <a:bodyPr/>
                    <a:lstStyle/>
                    <a:p>
                      <a:r>
                        <a:rPr kumimoji="1" lang="ja-JP" altLang="en-US" sz="1000"/>
                        <a:t>炎薙ぎ払い</a:t>
                      </a:r>
                      <a:endParaRPr kumimoji="1" lang="en-US" altLang="ja-JP" sz="1000"/>
                    </a:p>
                  </a:txBody>
                  <a:tcPr/>
                </a:tc>
                <a:tc>
                  <a:txBody>
                    <a:bodyPr/>
                    <a:lstStyle/>
                    <a:p>
                      <a:r>
                        <a:rPr kumimoji="1" lang="ja-JP" altLang="en-US" sz="1000"/>
                        <a:t>炎ブレスで部隊を薙ぎ払う感じ。</a:t>
                      </a:r>
                      <a:endParaRPr kumimoji="1" lang="en-US" altLang="ja-JP" sz="1000"/>
                    </a:p>
                    <a:p>
                      <a:r>
                        <a:rPr kumimoji="1" lang="ja-JP" altLang="en-US" sz="1000"/>
                        <a:t>（色を変えられるようにする赤系、青系等）</a:t>
                      </a:r>
                    </a:p>
                  </a:txBody>
                  <a:tcPr/>
                </a:tc>
                <a:extLst>
                  <a:ext uri="{0D108BD9-81ED-4DB2-BD59-A6C34878D82A}">
                    <a16:rowId xmlns:a16="http://schemas.microsoft.com/office/drawing/2014/main" val="2098649286"/>
                  </a:ext>
                </a:extLst>
              </a:tr>
              <a:tr h="207900">
                <a:tc>
                  <a:txBody>
                    <a:bodyPr/>
                    <a:lstStyle/>
                    <a:p>
                      <a:r>
                        <a:rPr kumimoji="1" lang="en-US" altLang="ja-JP" sz="1000"/>
                        <a:t>2</a:t>
                      </a:r>
                      <a:endParaRPr kumimoji="1" lang="ja-JP" altLang="en-US" sz="1000"/>
                    </a:p>
                  </a:txBody>
                  <a:tcPr/>
                </a:tc>
                <a:tc>
                  <a:txBody>
                    <a:bodyPr/>
                    <a:lstStyle/>
                    <a:p>
                      <a:r>
                        <a:rPr kumimoji="1" lang="ja-JP" altLang="en-US" sz="1000"/>
                        <a:t>煙薙ぎ払い</a:t>
                      </a:r>
                    </a:p>
                  </a:txBody>
                  <a:tcPr/>
                </a:tc>
                <a:tc>
                  <a:txBody>
                    <a:bodyPr/>
                    <a:lstStyle/>
                    <a:p>
                      <a:r>
                        <a:rPr kumimoji="1" lang="ja-JP" altLang="en-US" sz="1000"/>
                        <a:t>煙ブレスで部隊を薙ぎ払う感じ。</a:t>
                      </a:r>
                      <a:endParaRPr kumimoji="1" lang="en-US" altLang="ja-JP" sz="1000"/>
                    </a:p>
                    <a:p>
                      <a:r>
                        <a:rPr kumimoji="1" lang="ja-JP" altLang="en-US" sz="1000"/>
                        <a:t>（色を変えられるようにする感じ紫系、灰系）</a:t>
                      </a:r>
                    </a:p>
                  </a:txBody>
                  <a:tcPr/>
                </a:tc>
                <a:extLst>
                  <a:ext uri="{0D108BD9-81ED-4DB2-BD59-A6C34878D82A}">
                    <a16:rowId xmlns:a16="http://schemas.microsoft.com/office/drawing/2014/main" val="2346034367"/>
                  </a:ext>
                </a:extLst>
              </a:tr>
              <a:tr h="207900">
                <a:tc>
                  <a:txBody>
                    <a:bodyPr/>
                    <a:lstStyle/>
                    <a:p>
                      <a:r>
                        <a:rPr kumimoji="1" lang="en-US" altLang="ja-JP" sz="1000"/>
                        <a:t>3</a:t>
                      </a:r>
                      <a:endParaRPr kumimoji="1" lang="ja-JP" altLang="en-US" sz="1000"/>
                    </a:p>
                  </a:txBody>
                  <a:tcPr/>
                </a:tc>
                <a:tc>
                  <a:txBody>
                    <a:bodyPr/>
                    <a:lstStyle/>
                    <a:p>
                      <a:r>
                        <a:rPr kumimoji="1" lang="ja-JP" altLang="en-US" sz="1000"/>
                        <a:t>レーザー薙ぎ払い</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レーザーで部隊を薙ぎ払う感じ。</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（色を変えられるようにする感じ）</a:t>
                      </a:r>
                    </a:p>
                  </a:txBody>
                  <a:tcPr/>
                </a:tc>
                <a:extLst>
                  <a:ext uri="{0D108BD9-81ED-4DB2-BD59-A6C34878D82A}">
                    <a16:rowId xmlns:a16="http://schemas.microsoft.com/office/drawing/2014/main" val="3654972555"/>
                  </a:ext>
                </a:extLst>
              </a:tr>
              <a:tr h="207900">
                <a:tc>
                  <a:txBody>
                    <a:bodyPr/>
                    <a:lstStyle/>
                    <a:p>
                      <a:r>
                        <a:rPr kumimoji="1" lang="en-US" altLang="ja-JP" sz="1000"/>
                        <a:t>4</a:t>
                      </a:r>
                      <a:endParaRPr kumimoji="1" lang="ja-JP" altLang="en-US" sz="1000"/>
                    </a:p>
                  </a:txBody>
                  <a:tcPr/>
                </a:tc>
                <a:tc>
                  <a:txBody>
                    <a:bodyPr/>
                    <a:lstStyle/>
                    <a:p>
                      <a:r>
                        <a:rPr kumimoji="1" lang="ja-JP" altLang="en-US" sz="1000"/>
                        <a:t>メテオ</a:t>
                      </a:r>
                    </a:p>
                  </a:txBody>
                  <a:tcPr/>
                </a:tc>
                <a:tc>
                  <a:txBody>
                    <a:bodyPr/>
                    <a:lstStyle/>
                    <a:p>
                      <a:r>
                        <a:rPr kumimoji="1" lang="ja-JP" altLang="en-US" sz="1000"/>
                        <a:t>メテオが振ってくる感じ。</a:t>
                      </a:r>
                      <a:endParaRPr kumimoji="1" lang="en-US" altLang="ja-JP" sz="1000"/>
                    </a:p>
                    <a:p>
                      <a:r>
                        <a:rPr kumimoji="1" lang="ja-JP" altLang="en-US" sz="1000"/>
                        <a:t>（連撃する場合はこれを繰り返して使用）</a:t>
                      </a:r>
                      <a:endParaRPr kumimoji="1" lang="en-US" altLang="ja-JP" sz="1000"/>
                    </a:p>
                  </a:txBody>
                  <a:tcPr/>
                </a:tc>
                <a:extLst>
                  <a:ext uri="{0D108BD9-81ED-4DB2-BD59-A6C34878D82A}">
                    <a16:rowId xmlns:a16="http://schemas.microsoft.com/office/drawing/2014/main" val="1509320643"/>
                  </a:ext>
                </a:extLst>
              </a:tr>
              <a:tr h="207900">
                <a:tc>
                  <a:txBody>
                    <a:bodyPr/>
                    <a:lstStyle/>
                    <a:p>
                      <a:r>
                        <a:rPr kumimoji="1" lang="en-US" altLang="ja-JP" sz="1000"/>
                        <a:t>5</a:t>
                      </a:r>
                      <a:endParaRPr kumimoji="1" lang="ja-JP" altLang="en-US" sz="1000"/>
                    </a:p>
                  </a:txBody>
                  <a:tcPr/>
                </a:tc>
                <a:tc>
                  <a:txBody>
                    <a:bodyPr/>
                    <a:lstStyle/>
                    <a:p>
                      <a:r>
                        <a:rPr kumimoji="1" lang="ja-JP" altLang="en-US" sz="1000"/>
                        <a:t>爆発</a:t>
                      </a:r>
                    </a:p>
                  </a:txBody>
                  <a:tcPr/>
                </a:tc>
                <a:tc>
                  <a:txBody>
                    <a:bodyPr/>
                    <a:lstStyle/>
                    <a:p>
                      <a:r>
                        <a:rPr kumimoji="1" lang="ja-JP" altLang="en-US" sz="1000"/>
                        <a:t>爆発が起こる感じ。</a:t>
                      </a:r>
                      <a:endParaRPr kumimoji="1" lang="en-US" altLang="ja-JP" sz="1000"/>
                    </a:p>
                    <a:p>
                      <a:r>
                        <a:rPr kumimoji="1" lang="ja-JP" altLang="en-US" sz="1000"/>
                        <a:t>（連撃の場合はこれを繰り返して使用）</a:t>
                      </a:r>
                      <a:endParaRPr kumimoji="1" lang="en-US" altLang="ja-JP" sz="1000"/>
                    </a:p>
                  </a:txBody>
                  <a:tcPr/>
                </a:tc>
                <a:extLst>
                  <a:ext uri="{0D108BD9-81ED-4DB2-BD59-A6C34878D82A}">
                    <a16:rowId xmlns:a16="http://schemas.microsoft.com/office/drawing/2014/main" val="176653520"/>
                  </a:ext>
                </a:extLst>
              </a:tr>
            </a:tbl>
          </a:graphicData>
        </a:graphic>
      </p:graphicFrame>
      <p:sp>
        <p:nvSpPr>
          <p:cNvPr id="23" name="四角形: 角を丸くする 22">
            <a:extLst>
              <a:ext uri="{FF2B5EF4-FFF2-40B4-BE49-F238E27FC236}">
                <a16:creationId xmlns:a16="http://schemas.microsoft.com/office/drawing/2014/main" id="{811374BB-E2A0-4824-8279-5789619E29EB}"/>
              </a:ext>
            </a:extLst>
          </p:cNvPr>
          <p:cNvSpPr/>
          <p:nvPr/>
        </p:nvSpPr>
        <p:spPr>
          <a:xfrm>
            <a:off x="5618526" y="4184126"/>
            <a:ext cx="2936147" cy="858951"/>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相談</a:t>
            </a:r>
            <a:endParaRPr kumimoji="1" lang="en-US" altLang="ja-JP" sz="1000">
              <a:solidFill>
                <a:schemeClr val="tx1"/>
              </a:solidFill>
            </a:endParaRPr>
          </a:p>
          <a:p>
            <a:r>
              <a:rPr kumimoji="1" lang="ja-JP" altLang="en-US" sz="1000">
                <a:solidFill>
                  <a:schemeClr val="tx1"/>
                </a:solidFill>
              </a:rPr>
              <a:t>個別のダメージエフェクトが必要か？</a:t>
            </a:r>
          </a:p>
        </p:txBody>
      </p:sp>
    </p:spTree>
    <p:extLst>
      <p:ext uri="{BB962C8B-B14F-4D97-AF65-F5344CB8AC3E}">
        <p14:creationId xmlns:p14="http://schemas.microsoft.com/office/powerpoint/2010/main" val="2718938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017AA257-E01E-47D4-96FA-B20F0B4038AB}"/>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12" name="テキスト ボックス 11">
            <a:extLst>
              <a:ext uri="{FF2B5EF4-FFF2-40B4-BE49-F238E27FC236}">
                <a16:creationId xmlns:a16="http://schemas.microsoft.com/office/drawing/2014/main" id="{382F8900-C742-4D49-97B2-E1B0A352AE6A}"/>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3" name="フッター プレースホルダー 2">
            <a:extLst>
              <a:ext uri="{FF2B5EF4-FFF2-40B4-BE49-F238E27FC236}">
                <a16:creationId xmlns:a16="http://schemas.microsoft.com/office/drawing/2014/main" id="{7A431A4F-112D-4972-9E4C-C5D62C8A5C1B}"/>
              </a:ext>
            </a:extLst>
          </p:cNvPr>
          <p:cNvSpPr>
            <a:spLocks noGrp="1"/>
          </p:cNvSpPr>
          <p:nvPr>
            <p:ph type="ftr" sz="quarter" idx="11"/>
          </p:nvPr>
        </p:nvSpPr>
        <p:spPr/>
        <p:txBody>
          <a:bodyPr/>
          <a:lstStyle/>
          <a:p>
            <a:r>
              <a:rPr kumimoji="1" lang="en-US" altLang="ja-JP" dirty="0"/>
              <a:t>CONFIDENTIAL</a:t>
            </a:r>
            <a:r>
              <a:rPr kumimoji="1" lang="ja-JP" altLang="en-US" dirty="0"/>
              <a:t>（</a:t>
            </a:r>
            <a:r>
              <a:rPr kumimoji="1" lang="en-US" altLang="ja-JP" dirty="0"/>
              <a:t>ver.1.3</a:t>
            </a:r>
            <a:r>
              <a:rPr kumimoji="1" lang="ja-JP" altLang="en-US" dirty="0"/>
              <a:t>）</a:t>
            </a:r>
          </a:p>
        </p:txBody>
      </p:sp>
      <p:graphicFrame>
        <p:nvGraphicFramePr>
          <p:cNvPr id="22" name="表 13">
            <a:extLst>
              <a:ext uri="{FF2B5EF4-FFF2-40B4-BE49-F238E27FC236}">
                <a16:creationId xmlns:a16="http://schemas.microsoft.com/office/drawing/2014/main" id="{20197A68-127B-4C72-A4A3-6DEA276D45B2}"/>
              </a:ext>
            </a:extLst>
          </p:cNvPr>
          <p:cNvGraphicFramePr>
            <a:graphicFrameLocks noGrp="1"/>
          </p:cNvGraphicFramePr>
          <p:nvPr>
            <p:extLst>
              <p:ext uri="{D42A27DB-BD31-4B8C-83A1-F6EECF244321}">
                <p14:modId xmlns:p14="http://schemas.microsoft.com/office/powerpoint/2010/main" val="1610987075"/>
              </p:ext>
            </p:extLst>
          </p:nvPr>
        </p:nvGraphicFramePr>
        <p:xfrm>
          <a:off x="738383" y="651160"/>
          <a:ext cx="4545965" cy="64008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3446075037"/>
                    </a:ext>
                  </a:extLst>
                </a:gridCol>
                <a:gridCol w="1233805">
                  <a:extLst>
                    <a:ext uri="{9D8B030D-6E8A-4147-A177-3AD203B41FA5}">
                      <a16:colId xmlns:a16="http://schemas.microsoft.com/office/drawing/2014/main" val="2468116190"/>
                    </a:ext>
                  </a:extLst>
                </a:gridCol>
                <a:gridCol w="2884805">
                  <a:extLst>
                    <a:ext uri="{9D8B030D-6E8A-4147-A177-3AD203B41FA5}">
                      <a16:colId xmlns:a16="http://schemas.microsoft.com/office/drawing/2014/main" val="3391084797"/>
                    </a:ext>
                  </a:extLst>
                </a:gridCol>
              </a:tblGrid>
              <a:tr h="207900">
                <a:tc>
                  <a:txBody>
                    <a:bodyPr/>
                    <a:lstStyle/>
                    <a:p>
                      <a:r>
                        <a:rPr kumimoji="1" lang="en-US" altLang="ja-JP" sz="1000"/>
                        <a:t>No.</a:t>
                      </a:r>
                      <a:endParaRPr kumimoji="1" lang="ja-JP" altLang="en-US" sz="1000"/>
                    </a:p>
                  </a:txBody>
                  <a:tcPr/>
                </a:tc>
                <a:tc>
                  <a:txBody>
                    <a:bodyPr/>
                    <a:lstStyle/>
                    <a:p>
                      <a:r>
                        <a:rPr kumimoji="1" lang="ja-JP" altLang="en-US" sz="1000"/>
                        <a:t>攻撃タイプ</a:t>
                      </a:r>
                    </a:p>
                  </a:txBody>
                  <a:tcPr/>
                </a:tc>
                <a:tc>
                  <a:txBody>
                    <a:bodyPr/>
                    <a:lstStyle/>
                    <a:p>
                      <a:r>
                        <a:rPr kumimoji="1" lang="ja-JP" altLang="en-US" sz="1000"/>
                        <a:t>イメージ</a:t>
                      </a:r>
                    </a:p>
                  </a:txBody>
                  <a:tcPr/>
                </a:tc>
                <a:extLst>
                  <a:ext uri="{0D108BD9-81ED-4DB2-BD59-A6C34878D82A}">
                    <a16:rowId xmlns:a16="http://schemas.microsoft.com/office/drawing/2014/main" val="1724302628"/>
                  </a:ext>
                </a:extLst>
              </a:tr>
              <a:tr h="207900">
                <a:tc>
                  <a:txBody>
                    <a:bodyPr/>
                    <a:lstStyle/>
                    <a:p>
                      <a:r>
                        <a:rPr kumimoji="1" lang="en-US" altLang="ja-JP" sz="1000"/>
                        <a:t>6</a:t>
                      </a:r>
                      <a:endParaRPr kumimoji="1" lang="ja-JP" altLang="en-US" sz="1000"/>
                    </a:p>
                  </a:txBody>
                  <a:tcPr/>
                </a:tc>
                <a:tc>
                  <a:txBody>
                    <a:bodyPr/>
                    <a:lstStyle/>
                    <a:p>
                      <a:r>
                        <a:rPr kumimoji="1" lang="ja-JP" altLang="en-US" sz="1000"/>
                        <a:t>催眠音波</a:t>
                      </a:r>
                      <a:endParaRPr kumimoji="1" lang="en-US" altLang="ja-JP" sz="1000"/>
                    </a:p>
                  </a:txBody>
                  <a:tcPr/>
                </a:tc>
                <a:tc>
                  <a:txBody>
                    <a:bodyPr/>
                    <a:lstStyle/>
                    <a:p>
                      <a:r>
                        <a:rPr kumimoji="1" lang="ja-JP" altLang="en-US" sz="1000"/>
                        <a:t>リップルレーザー的な効果。</a:t>
                      </a:r>
                      <a:endParaRPr kumimoji="1" lang="en-US" altLang="ja-JP" sz="1000"/>
                    </a:p>
                    <a:p>
                      <a:endParaRPr kumimoji="1" lang="en-US" altLang="ja-JP" sz="1000"/>
                    </a:p>
                  </a:txBody>
                  <a:tcPr/>
                </a:tc>
                <a:extLst>
                  <a:ext uri="{0D108BD9-81ED-4DB2-BD59-A6C34878D82A}">
                    <a16:rowId xmlns:a16="http://schemas.microsoft.com/office/drawing/2014/main" val="2098649286"/>
                  </a:ext>
                </a:extLst>
              </a:tr>
            </a:tbl>
          </a:graphicData>
        </a:graphic>
      </p:graphicFrame>
    </p:spTree>
    <p:extLst>
      <p:ext uri="{BB962C8B-B14F-4D97-AF65-F5344CB8AC3E}">
        <p14:creationId xmlns:p14="http://schemas.microsoft.com/office/powerpoint/2010/main" val="942750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09BD1B1-91AF-45D9-B5EA-3F3E5450333A}"/>
              </a:ext>
            </a:extLst>
          </p:cNvPr>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
        <p:nvSpPr>
          <p:cNvPr id="5" name="スライド番号プレースホルダー 4">
            <a:extLst>
              <a:ext uri="{FF2B5EF4-FFF2-40B4-BE49-F238E27FC236}">
                <a16:creationId xmlns:a16="http://schemas.microsoft.com/office/drawing/2014/main" id="{6CD7D159-F28E-4D96-AEFE-5AF8A01608EA}"/>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6" name="テキスト ボックス 5">
            <a:extLst>
              <a:ext uri="{FF2B5EF4-FFF2-40B4-BE49-F238E27FC236}">
                <a16:creationId xmlns:a16="http://schemas.microsoft.com/office/drawing/2014/main" id="{B80E9829-5FD4-40FA-B617-F68A7C3A9E15}"/>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7" name="テキスト ボックス 6">
            <a:extLst>
              <a:ext uri="{FF2B5EF4-FFF2-40B4-BE49-F238E27FC236}">
                <a16:creationId xmlns:a16="http://schemas.microsoft.com/office/drawing/2014/main" id="{218352CB-0524-4C09-8F96-558130A3B21C}"/>
              </a:ext>
            </a:extLst>
          </p:cNvPr>
          <p:cNvSpPr txBox="1"/>
          <p:nvPr/>
        </p:nvSpPr>
        <p:spPr>
          <a:xfrm>
            <a:off x="415419" y="538799"/>
            <a:ext cx="4740400" cy="307777"/>
          </a:xfrm>
          <a:prstGeom prst="rect">
            <a:avLst/>
          </a:prstGeom>
          <a:noFill/>
        </p:spPr>
        <p:txBody>
          <a:bodyPr wrap="none" rtlCol="0">
            <a:spAutoFit/>
          </a:bodyPr>
          <a:lstStyle/>
          <a:p>
            <a:r>
              <a:rPr kumimoji="1" lang="ja-JP" altLang="en-US" sz="1400" b="1"/>
              <a:t>●怪獣の行動抽選について（</a:t>
            </a:r>
            <a:r>
              <a:rPr kumimoji="1" lang="en-US" altLang="ja-JP" sz="1400" b="1"/>
              <a:t>1st</a:t>
            </a:r>
            <a:r>
              <a:rPr kumimoji="1" lang="ja-JP" altLang="en-US" sz="1400" b="1"/>
              <a:t>要望対応）</a:t>
            </a:r>
            <a:r>
              <a:rPr kumimoji="1" lang="ja-JP" altLang="en-US" sz="1000" b="1">
                <a:solidFill>
                  <a:schemeClr val="bg1">
                    <a:lumMod val="85000"/>
                  </a:schemeClr>
                </a:solidFill>
              </a:rPr>
              <a:t>（</a:t>
            </a:r>
            <a:r>
              <a:rPr kumimoji="1" lang="en-US" altLang="ja-JP" sz="1000" b="1">
                <a:solidFill>
                  <a:schemeClr val="bg1">
                    <a:lumMod val="85000"/>
                  </a:schemeClr>
                </a:solidFill>
              </a:rPr>
              <a:t>20200123</a:t>
            </a:r>
            <a:r>
              <a:rPr kumimoji="1" lang="ja-JP" altLang="en-US" sz="1000" b="1">
                <a:solidFill>
                  <a:schemeClr val="bg1">
                    <a:lumMod val="85000"/>
                  </a:schemeClr>
                </a:solidFill>
              </a:rPr>
              <a:t>修正）</a:t>
            </a:r>
            <a:endParaRPr kumimoji="1" lang="ja-JP" altLang="en-US" sz="1000" b="1" dirty="0">
              <a:solidFill>
                <a:schemeClr val="bg1">
                  <a:lumMod val="85000"/>
                </a:schemeClr>
              </a:solidFill>
            </a:endParaRPr>
          </a:p>
        </p:txBody>
      </p:sp>
      <p:sp>
        <p:nvSpPr>
          <p:cNvPr id="8" name="テキスト ボックス 7">
            <a:extLst>
              <a:ext uri="{FF2B5EF4-FFF2-40B4-BE49-F238E27FC236}">
                <a16:creationId xmlns:a16="http://schemas.microsoft.com/office/drawing/2014/main" id="{321D8AD2-36D8-4075-9FE2-08ECC16DDA13}"/>
              </a:ext>
            </a:extLst>
          </p:cNvPr>
          <p:cNvSpPr txBox="1"/>
          <p:nvPr/>
        </p:nvSpPr>
        <p:spPr>
          <a:xfrm>
            <a:off x="650010" y="846250"/>
            <a:ext cx="5764720" cy="246221"/>
          </a:xfrm>
          <a:prstGeom prst="rect">
            <a:avLst/>
          </a:prstGeom>
          <a:noFill/>
        </p:spPr>
        <p:txBody>
          <a:bodyPr wrap="none" rtlCol="0">
            <a:spAutoFit/>
          </a:bodyPr>
          <a:lstStyle/>
          <a:p>
            <a:r>
              <a:rPr kumimoji="1" lang="en-US" altLang="ja-JP" sz="1000"/>
              <a:t>1stPlayable</a:t>
            </a:r>
            <a:r>
              <a:rPr kumimoji="1" lang="ja-JP" altLang="en-US" sz="1000"/>
              <a:t>ではウェイトに合わせて抽選を行い、再生するのみだったが以下の２点を追加する。</a:t>
            </a:r>
            <a:endParaRPr kumimoji="1" lang="ja-JP" altLang="en-US" sz="1000" dirty="0"/>
          </a:p>
        </p:txBody>
      </p:sp>
      <p:sp>
        <p:nvSpPr>
          <p:cNvPr id="9" name="テキスト ボックス 8">
            <a:extLst>
              <a:ext uri="{FF2B5EF4-FFF2-40B4-BE49-F238E27FC236}">
                <a16:creationId xmlns:a16="http://schemas.microsoft.com/office/drawing/2014/main" id="{2966D8B3-2831-4624-8CB6-14F822AE0C02}"/>
              </a:ext>
            </a:extLst>
          </p:cNvPr>
          <p:cNvSpPr txBox="1"/>
          <p:nvPr/>
        </p:nvSpPr>
        <p:spPr>
          <a:xfrm>
            <a:off x="650010" y="1154027"/>
            <a:ext cx="3348994" cy="276999"/>
          </a:xfrm>
          <a:prstGeom prst="rect">
            <a:avLst/>
          </a:prstGeom>
          <a:noFill/>
        </p:spPr>
        <p:txBody>
          <a:bodyPr wrap="none" rtlCol="0">
            <a:spAutoFit/>
          </a:bodyPr>
          <a:lstStyle/>
          <a:p>
            <a:r>
              <a:rPr kumimoji="1" lang="en-US" altLang="ja-JP" sz="1200" b="1"/>
              <a:t>1</a:t>
            </a:r>
            <a:r>
              <a:rPr kumimoji="1" lang="ja-JP" altLang="en-US" sz="1200" b="1"/>
              <a:t>．怪獣の状態によるウェイトテーブルの変更</a:t>
            </a:r>
            <a:endParaRPr kumimoji="1" lang="ja-JP" altLang="en-US" sz="1200" b="1" dirty="0"/>
          </a:p>
        </p:txBody>
      </p:sp>
      <p:sp>
        <p:nvSpPr>
          <p:cNvPr id="10" name="テキスト ボックス 9">
            <a:extLst>
              <a:ext uri="{FF2B5EF4-FFF2-40B4-BE49-F238E27FC236}">
                <a16:creationId xmlns:a16="http://schemas.microsoft.com/office/drawing/2014/main" id="{978EA2B9-9A61-459D-9FBF-ADEFCCC37D1F}"/>
              </a:ext>
            </a:extLst>
          </p:cNvPr>
          <p:cNvSpPr txBox="1"/>
          <p:nvPr/>
        </p:nvSpPr>
        <p:spPr>
          <a:xfrm>
            <a:off x="650010" y="3640867"/>
            <a:ext cx="1810111" cy="276999"/>
          </a:xfrm>
          <a:prstGeom prst="rect">
            <a:avLst/>
          </a:prstGeom>
          <a:noFill/>
        </p:spPr>
        <p:txBody>
          <a:bodyPr wrap="none" rtlCol="0">
            <a:spAutoFit/>
          </a:bodyPr>
          <a:lstStyle/>
          <a:p>
            <a:r>
              <a:rPr kumimoji="1" lang="en-US" altLang="ja-JP" sz="1200" b="1"/>
              <a:t>2</a:t>
            </a:r>
            <a:r>
              <a:rPr kumimoji="1" lang="ja-JP" altLang="en-US" sz="1200" b="1"/>
              <a:t>．前と同じ攻撃の排除</a:t>
            </a:r>
            <a:endParaRPr kumimoji="1" lang="ja-JP" altLang="en-US" sz="1200" b="1" dirty="0"/>
          </a:p>
        </p:txBody>
      </p:sp>
      <p:sp>
        <p:nvSpPr>
          <p:cNvPr id="11" name="テキスト ボックス 10">
            <a:extLst>
              <a:ext uri="{FF2B5EF4-FFF2-40B4-BE49-F238E27FC236}">
                <a16:creationId xmlns:a16="http://schemas.microsoft.com/office/drawing/2014/main" id="{7E2F14DF-EE01-4C1B-92DA-EA93002181D6}"/>
              </a:ext>
            </a:extLst>
          </p:cNvPr>
          <p:cNvSpPr txBox="1"/>
          <p:nvPr/>
        </p:nvSpPr>
        <p:spPr>
          <a:xfrm>
            <a:off x="822274" y="1450781"/>
            <a:ext cx="5827236" cy="400110"/>
          </a:xfrm>
          <a:prstGeom prst="rect">
            <a:avLst/>
          </a:prstGeom>
          <a:noFill/>
        </p:spPr>
        <p:txBody>
          <a:bodyPr wrap="none" rtlCol="0">
            <a:spAutoFit/>
          </a:bodyPr>
          <a:lstStyle/>
          <a:p>
            <a:r>
              <a:rPr kumimoji="1" lang="ja-JP" altLang="en-US" sz="1000"/>
              <a:t>怪獣に以下の状態を設けて、それによりウェイトのテーブルを変え行動が移り変わるようにする。</a:t>
            </a:r>
            <a:endParaRPr kumimoji="1" lang="en-US" altLang="ja-JP" sz="1000"/>
          </a:p>
          <a:p>
            <a:r>
              <a:rPr kumimoji="1" lang="ja-JP" altLang="en-US" sz="1000"/>
              <a:t>重なったときの優先順位は基本的に番号が大きい方が優先となる。</a:t>
            </a:r>
            <a:endParaRPr kumimoji="1" lang="ja-JP" altLang="en-US" sz="1000" dirty="0"/>
          </a:p>
        </p:txBody>
      </p:sp>
      <p:graphicFrame>
        <p:nvGraphicFramePr>
          <p:cNvPr id="12" name="表 12">
            <a:extLst>
              <a:ext uri="{FF2B5EF4-FFF2-40B4-BE49-F238E27FC236}">
                <a16:creationId xmlns:a16="http://schemas.microsoft.com/office/drawing/2014/main" id="{CB2EE0D6-6ED0-4CFF-8DF5-086680381890}"/>
              </a:ext>
            </a:extLst>
          </p:cNvPr>
          <p:cNvGraphicFramePr>
            <a:graphicFrameLocks noGrp="1"/>
          </p:cNvGraphicFramePr>
          <p:nvPr>
            <p:extLst>
              <p:ext uri="{D42A27DB-BD31-4B8C-83A1-F6EECF244321}">
                <p14:modId xmlns:p14="http://schemas.microsoft.com/office/powerpoint/2010/main" val="3392512331"/>
              </p:ext>
            </p:extLst>
          </p:nvPr>
        </p:nvGraphicFramePr>
        <p:xfrm>
          <a:off x="822274" y="1887910"/>
          <a:ext cx="2513965" cy="14630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384534489"/>
                    </a:ext>
                  </a:extLst>
                </a:gridCol>
                <a:gridCol w="979805">
                  <a:extLst>
                    <a:ext uri="{9D8B030D-6E8A-4147-A177-3AD203B41FA5}">
                      <a16:colId xmlns:a16="http://schemas.microsoft.com/office/drawing/2014/main" val="1747860252"/>
                    </a:ext>
                  </a:extLst>
                </a:gridCol>
                <a:gridCol w="1106805">
                  <a:extLst>
                    <a:ext uri="{9D8B030D-6E8A-4147-A177-3AD203B41FA5}">
                      <a16:colId xmlns:a16="http://schemas.microsoft.com/office/drawing/2014/main" val="487091951"/>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状態</a:t>
                      </a:r>
                    </a:p>
                  </a:txBody>
                  <a:tcPr/>
                </a:tc>
                <a:tc>
                  <a:txBody>
                    <a:bodyPr/>
                    <a:lstStyle/>
                    <a:p>
                      <a:r>
                        <a:rPr kumimoji="1" lang="ja-JP" altLang="en-US" sz="1000"/>
                        <a:t>切り替わり条件</a:t>
                      </a:r>
                    </a:p>
                  </a:txBody>
                  <a:tcPr/>
                </a:tc>
                <a:extLst>
                  <a:ext uri="{0D108BD9-81ED-4DB2-BD59-A6C34878D82A}">
                    <a16:rowId xmlns:a16="http://schemas.microsoft.com/office/drawing/2014/main" val="2149335736"/>
                  </a:ext>
                </a:extLst>
              </a:tr>
              <a:tr h="0">
                <a:tc>
                  <a:txBody>
                    <a:bodyPr/>
                    <a:lstStyle/>
                    <a:p>
                      <a:r>
                        <a:rPr kumimoji="1" lang="en-US" altLang="ja-JP" sz="1000"/>
                        <a:t>1</a:t>
                      </a:r>
                      <a:endParaRPr kumimoji="1" lang="ja-JP" altLang="en-US" sz="1000"/>
                    </a:p>
                  </a:txBody>
                  <a:tcPr/>
                </a:tc>
                <a:tc>
                  <a:txBody>
                    <a:bodyPr/>
                    <a:lstStyle/>
                    <a:p>
                      <a:r>
                        <a:rPr kumimoji="1" lang="ja-JP" altLang="en-US" sz="1000"/>
                        <a:t>通常</a:t>
                      </a:r>
                    </a:p>
                  </a:txBody>
                  <a:tcPr/>
                </a:tc>
                <a:tc>
                  <a:txBody>
                    <a:bodyPr/>
                    <a:lstStyle/>
                    <a:p>
                      <a:r>
                        <a:rPr kumimoji="1" lang="ja-JP" altLang="en-US" sz="1000"/>
                        <a:t>下記以外</a:t>
                      </a:r>
                    </a:p>
                  </a:txBody>
                  <a:tcPr/>
                </a:tc>
                <a:extLst>
                  <a:ext uri="{0D108BD9-81ED-4DB2-BD59-A6C34878D82A}">
                    <a16:rowId xmlns:a16="http://schemas.microsoft.com/office/drawing/2014/main" val="2293458941"/>
                  </a:ext>
                </a:extLst>
              </a:tr>
              <a:tr h="0">
                <a:tc>
                  <a:txBody>
                    <a:bodyPr/>
                    <a:lstStyle/>
                    <a:p>
                      <a:r>
                        <a:rPr kumimoji="1" lang="en-US" altLang="ja-JP" sz="1000"/>
                        <a:t>2</a:t>
                      </a:r>
                      <a:endParaRPr kumimoji="1" lang="ja-JP" altLang="en-US" sz="1000"/>
                    </a:p>
                  </a:txBody>
                  <a:tcPr/>
                </a:tc>
                <a:tc>
                  <a:txBody>
                    <a:bodyPr/>
                    <a:lstStyle/>
                    <a:p>
                      <a:r>
                        <a:rPr kumimoji="1" lang="ja-JP" altLang="en-US" sz="1000"/>
                        <a:t>激怒</a:t>
                      </a:r>
                    </a:p>
                  </a:txBody>
                  <a:tcPr/>
                </a:tc>
                <a:tc>
                  <a:txBody>
                    <a:bodyPr/>
                    <a:lstStyle/>
                    <a:p>
                      <a:r>
                        <a:rPr kumimoji="1" lang="ja-JP" altLang="en-US" sz="1000"/>
                        <a:t>激怒中</a:t>
                      </a:r>
                    </a:p>
                  </a:txBody>
                  <a:tcPr/>
                </a:tc>
                <a:extLst>
                  <a:ext uri="{0D108BD9-81ED-4DB2-BD59-A6C34878D82A}">
                    <a16:rowId xmlns:a16="http://schemas.microsoft.com/office/drawing/2014/main" val="1422558043"/>
                  </a:ext>
                </a:extLst>
              </a:tr>
              <a:tr h="0">
                <a:tc>
                  <a:txBody>
                    <a:bodyPr/>
                    <a:lstStyle/>
                    <a:p>
                      <a:r>
                        <a:rPr kumimoji="1" lang="en-US" altLang="ja-JP" sz="1000"/>
                        <a:t>3</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部位破壊後</a:t>
                      </a:r>
                    </a:p>
                  </a:txBody>
                  <a:tcPr/>
                </a:tc>
                <a:tc>
                  <a:txBody>
                    <a:bodyPr/>
                    <a:lstStyle/>
                    <a:p>
                      <a:r>
                        <a:rPr kumimoji="1" lang="ja-JP" altLang="en-US" sz="1000"/>
                        <a:t>部位破壊後</a:t>
                      </a:r>
                    </a:p>
                  </a:txBody>
                  <a:tcPr/>
                </a:tc>
                <a:extLst>
                  <a:ext uri="{0D108BD9-81ED-4DB2-BD59-A6C34878D82A}">
                    <a16:rowId xmlns:a16="http://schemas.microsoft.com/office/drawing/2014/main" val="87348837"/>
                  </a:ext>
                </a:extLst>
              </a:tr>
              <a:tr h="0">
                <a:tc>
                  <a:txBody>
                    <a:bodyPr/>
                    <a:lstStyle/>
                    <a:p>
                      <a:r>
                        <a:rPr kumimoji="1" lang="en-US" altLang="ja-JP" sz="1000"/>
                        <a:t>4</a:t>
                      </a:r>
                      <a:endParaRPr kumimoji="1" lang="ja-JP" altLang="en-US" sz="1000"/>
                    </a:p>
                  </a:txBody>
                  <a:tcPr/>
                </a:tc>
                <a:tc>
                  <a:txBody>
                    <a:bodyPr/>
                    <a:lstStyle/>
                    <a:p>
                      <a:r>
                        <a:rPr kumimoji="1" lang="ja-JP" altLang="en-US" sz="1000"/>
                        <a:t>激怒後</a:t>
                      </a:r>
                    </a:p>
                  </a:txBody>
                  <a:tcPr/>
                </a:tc>
                <a:tc>
                  <a:txBody>
                    <a:bodyPr/>
                    <a:lstStyle/>
                    <a:p>
                      <a:r>
                        <a:rPr kumimoji="1" lang="ja-JP" altLang="en-US" sz="1000"/>
                        <a:t>激怒終了後</a:t>
                      </a:r>
                    </a:p>
                  </a:txBody>
                  <a:tcPr/>
                </a:tc>
                <a:extLst>
                  <a:ext uri="{0D108BD9-81ED-4DB2-BD59-A6C34878D82A}">
                    <a16:rowId xmlns:a16="http://schemas.microsoft.com/office/drawing/2014/main" val="966872123"/>
                  </a:ext>
                </a:extLst>
              </a:tr>
              <a:tr h="0">
                <a:tc>
                  <a:txBody>
                    <a:bodyPr/>
                    <a:lstStyle/>
                    <a:p>
                      <a:r>
                        <a:rPr kumimoji="1" lang="en-US" altLang="ja-JP" sz="1000"/>
                        <a:t>5</a:t>
                      </a:r>
                      <a:endParaRPr kumimoji="1" lang="ja-JP" altLang="en-US" sz="1000"/>
                    </a:p>
                  </a:txBody>
                  <a:tcPr/>
                </a:tc>
                <a:tc>
                  <a:txBody>
                    <a:bodyPr/>
                    <a:lstStyle/>
                    <a:p>
                      <a:r>
                        <a:rPr kumimoji="1" lang="ja-JP" altLang="en-US" sz="1000"/>
                        <a:t>バトル開始後</a:t>
                      </a:r>
                    </a:p>
                  </a:txBody>
                  <a:tcPr/>
                </a:tc>
                <a:tc>
                  <a:txBody>
                    <a:bodyPr/>
                    <a:lstStyle/>
                    <a:p>
                      <a:r>
                        <a:rPr kumimoji="1" lang="en-US" altLang="ja-JP" sz="1000"/>
                        <a:t>4</a:t>
                      </a:r>
                      <a:r>
                        <a:rPr kumimoji="1" lang="ja-JP" altLang="en-US" sz="1000"/>
                        <a:t>分以降</a:t>
                      </a:r>
                    </a:p>
                  </a:txBody>
                  <a:tcPr/>
                </a:tc>
                <a:extLst>
                  <a:ext uri="{0D108BD9-81ED-4DB2-BD59-A6C34878D82A}">
                    <a16:rowId xmlns:a16="http://schemas.microsoft.com/office/drawing/2014/main" val="797732485"/>
                  </a:ext>
                </a:extLst>
              </a:tr>
            </a:tbl>
          </a:graphicData>
        </a:graphic>
      </p:graphicFrame>
      <p:sp>
        <p:nvSpPr>
          <p:cNvPr id="14" name="テキスト ボックス 13">
            <a:extLst>
              <a:ext uri="{FF2B5EF4-FFF2-40B4-BE49-F238E27FC236}">
                <a16:creationId xmlns:a16="http://schemas.microsoft.com/office/drawing/2014/main" id="{DDD03B55-ADF8-463C-A259-36973F505F79}"/>
              </a:ext>
            </a:extLst>
          </p:cNvPr>
          <p:cNvSpPr txBox="1"/>
          <p:nvPr/>
        </p:nvSpPr>
        <p:spPr>
          <a:xfrm>
            <a:off x="822274" y="3954885"/>
            <a:ext cx="3631122" cy="246221"/>
          </a:xfrm>
          <a:prstGeom prst="rect">
            <a:avLst/>
          </a:prstGeom>
          <a:noFill/>
        </p:spPr>
        <p:txBody>
          <a:bodyPr wrap="none" rtlCol="0">
            <a:spAutoFit/>
          </a:bodyPr>
          <a:lstStyle/>
          <a:p>
            <a:r>
              <a:rPr kumimoji="1" lang="ja-JP" altLang="en-US" sz="1000"/>
              <a:t>次の攻撃の抽選時、前と同じ攻撃のウェイトは</a:t>
            </a:r>
            <a:r>
              <a:rPr kumimoji="1" lang="en-US" altLang="ja-JP" sz="1000"/>
              <a:t>50%</a:t>
            </a:r>
            <a:r>
              <a:rPr kumimoji="1" lang="ja-JP" altLang="en-US" sz="1000"/>
              <a:t>とする。</a:t>
            </a:r>
            <a:endParaRPr kumimoji="1" lang="ja-JP" altLang="en-US" sz="1000" dirty="0"/>
          </a:p>
        </p:txBody>
      </p:sp>
    </p:spTree>
    <p:extLst>
      <p:ext uri="{BB962C8B-B14F-4D97-AF65-F5344CB8AC3E}">
        <p14:creationId xmlns:p14="http://schemas.microsoft.com/office/powerpoint/2010/main" val="1588781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017AA257-E01E-47D4-96FA-B20F0B4038AB}"/>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12" name="テキスト ボックス 11">
            <a:extLst>
              <a:ext uri="{FF2B5EF4-FFF2-40B4-BE49-F238E27FC236}">
                <a16:creationId xmlns:a16="http://schemas.microsoft.com/office/drawing/2014/main" id="{382F8900-C742-4D49-97B2-E1B0A352AE6A}"/>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3" name="フッター プレースホルダー 2">
            <a:extLst>
              <a:ext uri="{FF2B5EF4-FFF2-40B4-BE49-F238E27FC236}">
                <a16:creationId xmlns:a16="http://schemas.microsoft.com/office/drawing/2014/main" id="{10F23E5C-439C-458F-B6DF-1534C2E9CDFB}"/>
              </a:ext>
            </a:extLst>
          </p:cNvPr>
          <p:cNvSpPr>
            <a:spLocks noGrp="1"/>
          </p:cNvSpPr>
          <p:nvPr>
            <p:ph type="ftr" sz="quarter" idx="11"/>
          </p:nvPr>
        </p:nvSpPr>
        <p:spPr/>
        <p:txBody>
          <a:bodyPr/>
          <a:lstStyle/>
          <a:p>
            <a:r>
              <a:rPr kumimoji="1" lang="en-US" altLang="ja-JP" dirty="0"/>
              <a:t>CONFIDENTIAL</a:t>
            </a:r>
            <a:r>
              <a:rPr kumimoji="1" lang="ja-JP" altLang="en-US" dirty="0"/>
              <a:t>（</a:t>
            </a:r>
            <a:r>
              <a:rPr kumimoji="1" lang="en-US" altLang="ja-JP" dirty="0"/>
              <a:t>ver.1.3</a:t>
            </a:r>
            <a:r>
              <a:rPr kumimoji="1" lang="ja-JP" altLang="en-US" dirty="0"/>
              <a:t>）</a:t>
            </a:r>
          </a:p>
        </p:txBody>
      </p:sp>
      <p:sp>
        <p:nvSpPr>
          <p:cNvPr id="6" name="テキスト ボックス 5">
            <a:extLst>
              <a:ext uri="{FF2B5EF4-FFF2-40B4-BE49-F238E27FC236}">
                <a16:creationId xmlns:a16="http://schemas.microsoft.com/office/drawing/2014/main" id="{B92D3650-D606-4D22-9D24-D9C1E39439C4}"/>
              </a:ext>
            </a:extLst>
          </p:cNvPr>
          <p:cNvSpPr txBox="1"/>
          <p:nvPr/>
        </p:nvSpPr>
        <p:spPr>
          <a:xfrm>
            <a:off x="415419" y="538799"/>
            <a:ext cx="1800493" cy="307777"/>
          </a:xfrm>
          <a:prstGeom prst="rect">
            <a:avLst/>
          </a:prstGeom>
          <a:noFill/>
        </p:spPr>
        <p:txBody>
          <a:bodyPr wrap="none" rtlCol="0">
            <a:spAutoFit/>
          </a:bodyPr>
          <a:lstStyle/>
          <a:p>
            <a:r>
              <a:rPr kumimoji="1" lang="ja-JP" altLang="en-US" sz="1400" b="1" dirty="0"/>
              <a:t>●増殖怪獣について</a:t>
            </a:r>
          </a:p>
        </p:txBody>
      </p:sp>
      <p:sp>
        <p:nvSpPr>
          <p:cNvPr id="8" name="テキスト ボックス 7">
            <a:extLst>
              <a:ext uri="{FF2B5EF4-FFF2-40B4-BE49-F238E27FC236}">
                <a16:creationId xmlns:a16="http://schemas.microsoft.com/office/drawing/2014/main" id="{BB752333-476A-4C1A-B3D8-7E6C63E6903E}"/>
              </a:ext>
            </a:extLst>
          </p:cNvPr>
          <p:cNvSpPr txBox="1"/>
          <p:nvPr/>
        </p:nvSpPr>
        <p:spPr>
          <a:xfrm>
            <a:off x="650010" y="846250"/>
            <a:ext cx="3903633" cy="400110"/>
          </a:xfrm>
          <a:prstGeom prst="rect">
            <a:avLst/>
          </a:prstGeom>
          <a:noFill/>
        </p:spPr>
        <p:txBody>
          <a:bodyPr wrap="none" rtlCol="0">
            <a:spAutoFit/>
          </a:bodyPr>
          <a:lstStyle/>
          <a:p>
            <a:r>
              <a:rPr kumimoji="1" lang="ja-JP" altLang="en-US" sz="1000" dirty="0"/>
              <a:t>増殖怪獣は１バトルで同時に複数出てくるタイプの怪獣を指す。</a:t>
            </a:r>
            <a:endParaRPr kumimoji="1" lang="en-US" altLang="ja-JP" sz="1000" dirty="0"/>
          </a:p>
          <a:p>
            <a:r>
              <a:rPr kumimoji="1" lang="ja-JP" altLang="en-US" sz="1000" dirty="0"/>
              <a:t>本ゲームには２種出る想定。</a:t>
            </a:r>
          </a:p>
        </p:txBody>
      </p:sp>
      <p:sp>
        <p:nvSpPr>
          <p:cNvPr id="9" name="テキスト ボックス 8">
            <a:extLst>
              <a:ext uri="{FF2B5EF4-FFF2-40B4-BE49-F238E27FC236}">
                <a16:creationId xmlns:a16="http://schemas.microsoft.com/office/drawing/2014/main" id="{01E217B6-B638-43B4-9739-A0835CD33F97}"/>
              </a:ext>
            </a:extLst>
          </p:cNvPr>
          <p:cNvSpPr txBox="1"/>
          <p:nvPr/>
        </p:nvSpPr>
        <p:spPr>
          <a:xfrm>
            <a:off x="415419" y="1399922"/>
            <a:ext cx="1620957" cy="307777"/>
          </a:xfrm>
          <a:prstGeom prst="rect">
            <a:avLst/>
          </a:prstGeom>
          <a:noFill/>
        </p:spPr>
        <p:txBody>
          <a:bodyPr wrap="none" rtlCol="0">
            <a:spAutoFit/>
          </a:bodyPr>
          <a:lstStyle/>
          <a:p>
            <a:r>
              <a:rPr kumimoji="1" lang="ja-JP" altLang="en-US" sz="1400" b="1" dirty="0"/>
              <a:t>●増殖怪獣の扱い</a:t>
            </a:r>
          </a:p>
        </p:txBody>
      </p:sp>
      <p:sp>
        <p:nvSpPr>
          <p:cNvPr id="10" name="テキスト ボックス 9">
            <a:extLst>
              <a:ext uri="{FF2B5EF4-FFF2-40B4-BE49-F238E27FC236}">
                <a16:creationId xmlns:a16="http://schemas.microsoft.com/office/drawing/2014/main" id="{69E5FB9E-F8DE-447E-B508-8F43AADD7E89}"/>
              </a:ext>
            </a:extLst>
          </p:cNvPr>
          <p:cNvSpPr txBox="1"/>
          <p:nvPr/>
        </p:nvSpPr>
        <p:spPr>
          <a:xfrm>
            <a:off x="650009" y="1707699"/>
            <a:ext cx="4416594" cy="400110"/>
          </a:xfrm>
          <a:prstGeom prst="rect">
            <a:avLst/>
          </a:prstGeom>
          <a:noFill/>
        </p:spPr>
        <p:txBody>
          <a:bodyPr wrap="none" rtlCol="0">
            <a:spAutoFit/>
          </a:bodyPr>
          <a:lstStyle/>
          <a:p>
            <a:r>
              <a:rPr kumimoji="1" lang="ja-JP" altLang="en-US" sz="1000" dirty="0"/>
              <a:t>複数体表示されているものの基本的には１体の怪獣と同等の扱いをする。</a:t>
            </a:r>
            <a:endParaRPr kumimoji="1" lang="en-US" altLang="ja-JP" sz="1000" dirty="0"/>
          </a:p>
          <a:p>
            <a:r>
              <a:rPr kumimoji="1" lang="ja-JP" altLang="en-US" sz="1000" dirty="0"/>
              <a:t>ただし、増殖怪獣専用の挙動も必要となる。</a:t>
            </a:r>
          </a:p>
        </p:txBody>
      </p:sp>
      <p:sp>
        <p:nvSpPr>
          <p:cNvPr id="11" name="テキスト ボックス 10">
            <a:extLst>
              <a:ext uri="{FF2B5EF4-FFF2-40B4-BE49-F238E27FC236}">
                <a16:creationId xmlns:a16="http://schemas.microsoft.com/office/drawing/2014/main" id="{D7B4DB71-1658-4843-8BB4-0F0EBF0325DC}"/>
              </a:ext>
            </a:extLst>
          </p:cNvPr>
          <p:cNvSpPr txBox="1"/>
          <p:nvPr/>
        </p:nvSpPr>
        <p:spPr>
          <a:xfrm>
            <a:off x="650009" y="2763996"/>
            <a:ext cx="2388795" cy="276999"/>
          </a:xfrm>
          <a:prstGeom prst="rect">
            <a:avLst/>
          </a:prstGeom>
          <a:noFill/>
        </p:spPr>
        <p:txBody>
          <a:bodyPr wrap="none" rtlCol="0">
            <a:spAutoFit/>
          </a:bodyPr>
          <a:lstStyle/>
          <a:p>
            <a:r>
              <a:rPr kumimoji="1" lang="ja-JP" altLang="en-US" sz="1200" b="1"/>
              <a:t>○</a:t>
            </a:r>
            <a:r>
              <a:rPr kumimoji="1" lang="en-US" altLang="ja-JP" sz="1200" b="1"/>
              <a:t>HP</a:t>
            </a:r>
            <a:r>
              <a:rPr kumimoji="1" lang="ja-JP" altLang="en-US" sz="1200" b="1"/>
              <a:t>バーの扱い</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修正）</a:t>
            </a:r>
            <a:endParaRPr kumimoji="1" lang="ja-JP" altLang="en-US" sz="1000" b="1" dirty="0">
              <a:solidFill>
                <a:srgbClr val="FF0000"/>
              </a:solidFill>
            </a:endParaRPr>
          </a:p>
        </p:txBody>
      </p:sp>
      <p:sp>
        <p:nvSpPr>
          <p:cNvPr id="13" name="テキスト ボックス 12">
            <a:extLst>
              <a:ext uri="{FF2B5EF4-FFF2-40B4-BE49-F238E27FC236}">
                <a16:creationId xmlns:a16="http://schemas.microsoft.com/office/drawing/2014/main" id="{925D5D00-5F68-4C63-9C38-4B4C5309CC7C}"/>
              </a:ext>
            </a:extLst>
          </p:cNvPr>
          <p:cNvSpPr txBox="1"/>
          <p:nvPr/>
        </p:nvSpPr>
        <p:spPr>
          <a:xfrm>
            <a:off x="811739" y="3071773"/>
            <a:ext cx="6830716" cy="400110"/>
          </a:xfrm>
          <a:prstGeom prst="rect">
            <a:avLst/>
          </a:prstGeom>
          <a:noFill/>
        </p:spPr>
        <p:txBody>
          <a:bodyPr wrap="none" rtlCol="0">
            <a:spAutoFit/>
          </a:bodyPr>
          <a:lstStyle/>
          <a:p>
            <a:r>
              <a:rPr kumimoji="1" lang="en-US" altLang="ja-JP" sz="1000"/>
              <a:t>HP</a:t>
            </a:r>
            <a:r>
              <a:rPr kumimoji="1" lang="ja-JP" altLang="en-US" sz="1000"/>
              <a:t>自体は個別で持つものの、</a:t>
            </a:r>
            <a:r>
              <a:rPr kumimoji="1" lang="en-US" altLang="ja-JP" sz="1000"/>
              <a:t>HP</a:t>
            </a:r>
            <a:r>
              <a:rPr kumimoji="1" lang="ja-JP" altLang="en-US" sz="1000"/>
              <a:t>バーとしては合計した数値を持つ同一個体とする。（個別の</a:t>
            </a:r>
            <a:r>
              <a:rPr kumimoji="1" lang="en-US" altLang="ja-JP" sz="1000"/>
              <a:t>HP</a:t>
            </a:r>
            <a:r>
              <a:rPr kumimoji="1" lang="ja-JP" altLang="en-US" sz="1000"/>
              <a:t>の認識はさせない）</a:t>
            </a:r>
            <a:endParaRPr kumimoji="1" lang="en-US" altLang="ja-JP" sz="1000"/>
          </a:p>
          <a:p>
            <a:r>
              <a:rPr kumimoji="1" lang="ja-JP" altLang="en-US" sz="1000"/>
              <a:t>そのため、</a:t>
            </a:r>
            <a:r>
              <a:rPr kumimoji="1" lang="en-US" altLang="ja-JP" sz="1000"/>
              <a:t>HP</a:t>
            </a:r>
            <a:r>
              <a:rPr kumimoji="1" lang="ja-JP" altLang="en-US" sz="1000" dirty="0"/>
              <a:t>バー</a:t>
            </a:r>
            <a:r>
              <a:rPr kumimoji="1" lang="ja-JP" altLang="en-US" sz="1000"/>
              <a:t>の見せ方も通常怪獣と同一とする。</a:t>
            </a:r>
            <a:endParaRPr kumimoji="1" lang="en-US" altLang="ja-JP" sz="1000"/>
          </a:p>
        </p:txBody>
      </p:sp>
      <p:graphicFrame>
        <p:nvGraphicFramePr>
          <p:cNvPr id="16" name="表 15">
            <a:extLst>
              <a:ext uri="{FF2B5EF4-FFF2-40B4-BE49-F238E27FC236}">
                <a16:creationId xmlns:a16="http://schemas.microsoft.com/office/drawing/2014/main" id="{AACA8D99-6F32-4E6B-B910-ED4E29B3ED08}"/>
              </a:ext>
            </a:extLst>
          </p:cNvPr>
          <p:cNvGraphicFramePr>
            <a:graphicFrameLocks noGrp="1"/>
          </p:cNvGraphicFramePr>
          <p:nvPr>
            <p:extLst>
              <p:ext uri="{D42A27DB-BD31-4B8C-83A1-F6EECF244321}">
                <p14:modId xmlns:p14="http://schemas.microsoft.com/office/powerpoint/2010/main" val="1283119038"/>
              </p:ext>
            </p:extLst>
          </p:nvPr>
        </p:nvGraphicFramePr>
        <p:xfrm>
          <a:off x="811739" y="3530595"/>
          <a:ext cx="1699260" cy="1463040"/>
        </p:xfrm>
        <a:graphic>
          <a:graphicData uri="http://schemas.openxmlformats.org/drawingml/2006/table">
            <a:tbl>
              <a:tblPr firstRow="1" bandRow="1">
                <a:tableStyleId>{5C22544A-7EE6-4342-B048-85BDC9FD1C3A}</a:tableStyleId>
              </a:tblPr>
              <a:tblGrid>
                <a:gridCol w="973455">
                  <a:extLst>
                    <a:ext uri="{9D8B030D-6E8A-4147-A177-3AD203B41FA5}">
                      <a16:colId xmlns:a16="http://schemas.microsoft.com/office/drawing/2014/main" val="1952811295"/>
                    </a:ext>
                  </a:extLst>
                </a:gridCol>
                <a:gridCol w="725805">
                  <a:extLst>
                    <a:ext uri="{9D8B030D-6E8A-4147-A177-3AD203B41FA5}">
                      <a16:colId xmlns:a16="http://schemas.microsoft.com/office/drawing/2014/main" val="1795208192"/>
                    </a:ext>
                  </a:extLst>
                </a:gridCol>
              </a:tblGrid>
              <a:tr h="0">
                <a:tc>
                  <a:txBody>
                    <a:bodyPr/>
                    <a:lstStyle/>
                    <a:p>
                      <a:r>
                        <a:rPr kumimoji="1" lang="en-US" altLang="ja-JP" sz="1000" dirty="0"/>
                        <a:t>HP</a:t>
                      </a:r>
                      <a:endParaRPr kumimoji="1" lang="ja-JP" altLang="en-US" sz="1000" dirty="0"/>
                    </a:p>
                  </a:txBody>
                  <a:tcPr/>
                </a:tc>
                <a:tc>
                  <a:txBody>
                    <a:bodyPr/>
                    <a:lstStyle/>
                    <a:p>
                      <a:r>
                        <a:rPr kumimoji="1" lang="ja-JP" altLang="en-US" sz="1000" dirty="0"/>
                        <a:t>カラー</a:t>
                      </a:r>
                    </a:p>
                  </a:txBody>
                  <a:tcPr/>
                </a:tc>
                <a:extLst>
                  <a:ext uri="{0D108BD9-81ED-4DB2-BD59-A6C34878D82A}">
                    <a16:rowId xmlns:a16="http://schemas.microsoft.com/office/drawing/2014/main" val="1216520368"/>
                  </a:ext>
                </a:extLst>
              </a:tr>
              <a:tr h="0">
                <a:tc>
                  <a:txBody>
                    <a:bodyPr/>
                    <a:lstStyle/>
                    <a:p>
                      <a:r>
                        <a:rPr kumimoji="1" lang="en-US" altLang="ja-JP" sz="1000" dirty="0"/>
                        <a:t>81%</a:t>
                      </a:r>
                      <a:r>
                        <a:rPr kumimoji="1" lang="ja-JP" altLang="en-US" sz="1000" dirty="0"/>
                        <a:t>～</a:t>
                      </a:r>
                      <a:r>
                        <a:rPr kumimoji="1" lang="en-US" altLang="ja-JP" sz="1000" dirty="0"/>
                        <a:t>100%</a:t>
                      </a:r>
                      <a:endParaRPr kumimoji="1" lang="ja-JP" altLang="en-US" sz="1000" dirty="0"/>
                    </a:p>
                  </a:txBody>
                  <a:tcPr/>
                </a:tc>
                <a:tc>
                  <a:txBody>
                    <a:bodyPr/>
                    <a:lstStyle/>
                    <a:p>
                      <a:r>
                        <a:rPr kumimoji="1" lang="ja-JP" altLang="en-US" sz="1000" dirty="0"/>
                        <a:t>青</a:t>
                      </a:r>
                    </a:p>
                  </a:txBody>
                  <a:tcPr/>
                </a:tc>
                <a:extLst>
                  <a:ext uri="{0D108BD9-81ED-4DB2-BD59-A6C34878D82A}">
                    <a16:rowId xmlns:a16="http://schemas.microsoft.com/office/drawing/2014/main" val="3825161810"/>
                  </a:ext>
                </a:extLst>
              </a:tr>
              <a:tr h="0">
                <a:tc>
                  <a:txBody>
                    <a:bodyPr/>
                    <a:lstStyle/>
                    <a:p>
                      <a:r>
                        <a:rPr kumimoji="1" lang="en-US" altLang="ja-JP" sz="1000" dirty="0"/>
                        <a:t>61%</a:t>
                      </a:r>
                      <a:r>
                        <a:rPr kumimoji="1" lang="ja-JP" altLang="en-US" sz="1000" dirty="0"/>
                        <a:t>～</a:t>
                      </a:r>
                      <a:r>
                        <a:rPr kumimoji="1" lang="en-US" altLang="ja-JP" sz="1000" dirty="0"/>
                        <a:t>80%</a:t>
                      </a:r>
                      <a:endParaRPr kumimoji="1" lang="ja-JP" altLang="en-US" sz="1000" dirty="0"/>
                    </a:p>
                  </a:txBody>
                  <a:tcPr/>
                </a:tc>
                <a:tc>
                  <a:txBody>
                    <a:bodyPr/>
                    <a:lstStyle/>
                    <a:p>
                      <a:r>
                        <a:rPr kumimoji="1" lang="ja-JP" altLang="en-US" sz="1000" dirty="0"/>
                        <a:t>緑</a:t>
                      </a:r>
                    </a:p>
                  </a:txBody>
                  <a:tcPr/>
                </a:tc>
                <a:extLst>
                  <a:ext uri="{0D108BD9-81ED-4DB2-BD59-A6C34878D82A}">
                    <a16:rowId xmlns:a16="http://schemas.microsoft.com/office/drawing/2014/main" val="1360964728"/>
                  </a:ext>
                </a:extLst>
              </a:tr>
              <a:tr h="0">
                <a:tc>
                  <a:txBody>
                    <a:bodyPr/>
                    <a:lstStyle/>
                    <a:p>
                      <a:r>
                        <a:rPr kumimoji="1" lang="en-US" altLang="ja-JP" sz="1000" dirty="0"/>
                        <a:t>41%</a:t>
                      </a:r>
                      <a:r>
                        <a:rPr kumimoji="1" lang="ja-JP" altLang="en-US" sz="1000" dirty="0"/>
                        <a:t>～</a:t>
                      </a:r>
                      <a:r>
                        <a:rPr kumimoji="1" lang="en-US" altLang="ja-JP" sz="1000" dirty="0"/>
                        <a:t>60%</a:t>
                      </a:r>
                      <a:endParaRPr kumimoji="1" lang="ja-JP" altLang="en-US" sz="1000" dirty="0"/>
                    </a:p>
                  </a:txBody>
                  <a:tcPr/>
                </a:tc>
                <a:tc>
                  <a:txBody>
                    <a:bodyPr/>
                    <a:lstStyle/>
                    <a:p>
                      <a:r>
                        <a:rPr kumimoji="1" lang="ja-JP" altLang="en-US" sz="1000" dirty="0"/>
                        <a:t>黄</a:t>
                      </a:r>
                    </a:p>
                  </a:txBody>
                  <a:tcPr/>
                </a:tc>
                <a:extLst>
                  <a:ext uri="{0D108BD9-81ED-4DB2-BD59-A6C34878D82A}">
                    <a16:rowId xmlns:a16="http://schemas.microsoft.com/office/drawing/2014/main" val="283126727"/>
                  </a:ext>
                </a:extLst>
              </a:tr>
              <a:tr h="0">
                <a:tc>
                  <a:txBody>
                    <a:bodyPr/>
                    <a:lstStyle/>
                    <a:p>
                      <a:r>
                        <a:rPr kumimoji="1" lang="en-US" altLang="ja-JP" sz="1000" dirty="0"/>
                        <a:t>21%</a:t>
                      </a:r>
                      <a:r>
                        <a:rPr kumimoji="1" lang="ja-JP" altLang="en-US" sz="1000" dirty="0"/>
                        <a:t>～</a:t>
                      </a:r>
                      <a:r>
                        <a:rPr kumimoji="1" lang="en-US" altLang="ja-JP" sz="1000" dirty="0"/>
                        <a:t>40</a:t>
                      </a:r>
                      <a:r>
                        <a:rPr kumimoji="1" lang="ja-JP" altLang="en-US" sz="1000" dirty="0"/>
                        <a:t>％</a:t>
                      </a:r>
                    </a:p>
                  </a:txBody>
                  <a:tcPr/>
                </a:tc>
                <a:tc>
                  <a:txBody>
                    <a:bodyPr/>
                    <a:lstStyle/>
                    <a:p>
                      <a:r>
                        <a:rPr kumimoji="1" lang="ja-JP" altLang="en-US" sz="1000" dirty="0"/>
                        <a:t>オレンジ</a:t>
                      </a:r>
                    </a:p>
                  </a:txBody>
                  <a:tcPr/>
                </a:tc>
                <a:extLst>
                  <a:ext uri="{0D108BD9-81ED-4DB2-BD59-A6C34878D82A}">
                    <a16:rowId xmlns:a16="http://schemas.microsoft.com/office/drawing/2014/main" val="3133752094"/>
                  </a:ext>
                </a:extLst>
              </a:tr>
              <a:tr h="0">
                <a:tc>
                  <a:txBody>
                    <a:bodyPr/>
                    <a:lstStyle/>
                    <a:p>
                      <a:r>
                        <a:rPr kumimoji="1" lang="en-US" altLang="ja-JP" sz="1000" dirty="0"/>
                        <a:t>1%</a:t>
                      </a:r>
                      <a:r>
                        <a:rPr kumimoji="1" lang="ja-JP" altLang="en-US" sz="1000" dirty="0"/>
                        <a:t>～</a:t>
                      </a:r>
                      <a:r>
                        <a:rPr kumimoji="1" lang="en-US" altLang="ja-JP" sz="1000" dirty="0"/>
                        <a:t>20%</a:t>
                      </a:r>
                      <a:endParaRPr kumimoji="1" lang="ja-JP" altLang="en-US" sz="1000" dirty="0"/>
                    </a:p>
                  </a:txBody>
                  <a:tcPr/>
                </a:tc>
                <a:tc>
                  <a:txBody>
                    <a:bodyPr/>
                    <a:lstStyle/>
                    <a:p>
                      <a:r>
                        <a:rPr kumimoji="1" lang="ja-JP" altLang="en-US" sz="1000" dirty="0"/>
                        <a:t>赤</a:t>
                      </a:r>
                    </a:p>
                  </a:txBody>
                  <a:tcPr/>
                </a:tc>
                <a:extLst>
                  <a:ext uri="{0D108BD9-81ED-4DB2-BD59-A6C34878D82A}">
                    <a16:rowId xmlns:a16="http://schemas.microsoft.com/office/drawing/2014/main" val="3746513368"/>
                  </a:ext>
                </a:extLst>
              </a:tr>
            </a:tbl>
          </a:graphicData>
        </a:graphic>
      </p:graphicFrame>
      <p:sp>
        <p:nvSpPr>
          <p:cNvPr id="21" name="テキスト ボックス 20">
            <a:extLst>
              <a:ext uri="{FF2B5EF4-FFF2-40B4-BE49-F238E27FC236}">
                <a16:creationId xmlns:a16="http://schemas.microsoft.com/office/drawing/2014/main" id="{52D827D3-6847-4420-B2FA-6EE5DDFB7CB2}"/>
              </a:ext>
            </a:extLst>
          </p:cNvPr>
          <p:cNvSpPr txBox="1"/>
          <p:nvPr/>
        </p:nvSpPr>
        <p:spPr>
          <a:xfrm>
            <a:off x="650009" y="2151406"/>
            <a:ext cx="2388795" cy="276999"/>
          </a:xfrm>
          <a:prstGeom prst="rect">
            <a:avLst/>
          </a:prstGeom>
          <a:noFill/>
        </p:spPr>
        <p:txBody>
          <a:bodyPr wrap="none" rtlCol="0">
            <a:spAutoFit/>
          </a:bodyPr>
          <a:lstStyle/>
          <a:p>
            <a:r>
              <a:rPr kumimoji="1" lang="ja-JP" altLang="en-US" sz="1200" b="1"/>
              <a:t>○増殖怪獣の</a:t>
            </a:r>
            <a:r>
              <a:rPr kumimoji="1" lang="en-US" altLang="ja-JP" sz="1200" b="1"/>
              <a:t>HP</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修正）</a:t>
            </a:r>
            <a:endParaRPr kumimoji="1" lang="ja-JP" altLang="en-US" sz="1000" b="1" dirty="0">
              <a:solidFill>
                <a:srgbClr val="FF0000"/>
              </a:solidFill>
            </a:endParaRPr>
          </a:p>
        </p:txBody>
      </p:sp>
      <p:sp>
        <p:nvSpPr>
          <p:cNvPr id="22" name="テキスト ボックス 21">
            <a:extLst>
              <a:ext uri="{FF2B5EF4-FFF2-40B4-BE49-F238E27FC236}">
                <a16:creationId xmlns:a16="http://schemas.microsoft.com/office/drawing/2014/main" id="{E693FB01-E16F-4629-9D04-5C4B56E6614C}"/>
              </a:ext>
            </a:extLst>
          </p:cNvPr>
          <p:cNvSpPr txBox="1"/>
          <p:nvPr/>
        </p:nvSpPr>
        <p:spPr>
          <a:xfrm>
            <a:off x="811738" y="2436498"/>
            <a:ext cx="3297698" cy="246221"/>
          </a:xfrm>
          <a:prstGeom prst="rect">
            <a:avLst/>
          </a:prstGeom>
          <a:noFill/>
        </p:spPr>
        <p:txBody>
          <a:bodyPr wrap="none" rtlCol="0">
            <a:spAutoFit/>
          </a:bodyPr>
          <a:lstStyle/>
          <a:p>
            <a:r>
              <a:rPr kumimoji="1" lang="ja-JP" altLang="en-US" sz="1000"/>
              <a:t>増殖怪獣の</a:t>
            </a:r>
            <a:r>
              <a:rPr kumimoji="1" lang="en-US" altLang="ja-JP" sz="1000"/>
              <a:t>HP</a:t>
            </a:r>
            <a:r>
              <a:rPr kumimoji="1" lang="ja-JP" altLang="en-US" sz="1000"/>
              <a:t>は、</a:t>
            </a:r>
            <a:r>
              <a:rPr kumimoji="1" lang="ja-JP" altLang="en-US" sz="1000" b="1">
                <a:solidFill>
                  <a:srgbClr val="00B0F0"/>
                </a:solidFill>
              </a:rPr>
              <a:t>各増殖怪獣ごとに個別に管理</a:t>
            </a:r>
            <a:r>
              <a:rPr kumimoji="1" lang="ja-JP" altLang="en-US" sz="1000"/>
              <a:t>する。</a:t>
            </a:r>
            <a:endParaRPr kumimoji="1" lang="en-US" altLang="ja-JP" sz="1000"/>
          </a:p>
        </p:txBody>
      </p:sp>
    </p:spTree>
    <p:extLst>
      <p:ext uri="{BB962C8B-B14F-4D97-AF65-F5344CB8AC3E}">
        <p14:creationId xmlns:p14="http://schemas.microsoft.com/office/powerpoint/2010/main" val="198879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017AA257-E01E-47D4-96FA-B20F0B4038AB}"/>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12" name="テキスト ボックス 11">
            <a:extLst>
              <a:ext uri="{FF2B5EF4-FFF2-40B4-BE49-F238E27FC236}">
                <a16:creationId xmlns:a16="http://schemas.microsoft.com/office/drawing/2014/main" id="{382F8900-C742-4D49-97B2-E1B0A352AE6A}"/>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3" name="フッター プレースホルダー 2">
            <a:extLst>
              <a:ext uri="{FF2B5EF4-FFF2-40B4-BE49-F238E27FC236}">
                <a16:creationId xmlns:a16="http://schemas.microsoft.com/office/drawing/2014/main" id="{10F23E5C-439C-458F-B6DF-1534C2E9CDFB}"/>
              </a:ext>
            </a:extLst>
          </p:cNvPr>
          <p:cNvSpPr>
            <a:spLocks noGrp="1"/>
          </p:cNvSpPr>
          <p:nvPr>
            <p:ph type="ftr" sz="quarter" idx="11"/>
          </p:nvPr>
        </p:nvSpPr>
        <p:spPr/>
        <p:txBody>
          <a:bodyPr/>
          <a:lstStyle/>
          <a:p>
            <a:r>
              <a:rPr kumimoji="1" lang="en-US" altLang="ja-JP" dirty="0"/>
              <a:t>CONFIDENTIAL</a:t>
            </a:r>
            <a:r>
              <a:rPr kumimoji="1" lang="ja-JP" altLang="en-US" dirty="0"/>
              <a:t>（</a:t>
            </a:r>
            <a:r>
              <a:rPr kumimoji="1" lang="en-US" altLang="ja-JP" dirty="0"/>
              <a:t>ver.1.3</a:t>
            </a:r>
            <a:r>
              <a:rPr kumimoji="1" lang="ja-JP" altLang="en-US" dirty="0"/>
              <a:t>）</a:t>
            </a:r>
          </a:p>
        </p:txBody>
      </p:sp>
      <p:sp>
        <p:nvSpPr>
          <p:cNvPr id="11" name="テキスト ボックス 10">
            <a:extLst>
              <a:ext uri="{FF2B5EF4-FFF2-40B4-BE49-F238E27FC236}">
                <a16:creationId xmlns:a16="http://schemas.microsoft.com/office/drawing/2014/main" id="{D7B4DB71-1658-4843-8BB4-0F0EBF0325DC}"/>
              </a:ext>
            </a:extLst>
          </p:cNvPr>
          <p:cNvSpPr txBox="1"/>
          <p:nvPr/>
        </p:nvSpPr>
        <p:spPr>
          <a:xfrm>
            <a:off x="650009" y="545448"/>
            <a:ext cx="1877437" cy="276999"/>
          </a:xfrm>
          <a:prstGeom prst="rect">
            <a:avLst/>
          </a:prstGeom>
          <a:noFill/>
        </p:spPr>
        <p:txBody>
          <a:bodyPr wrap="none" rtlCol="0">
            <a:spAutoFit/>
          </a:bodyPr>
          <a:lstStyle/>
          <a:p>
            <a:r>
              <a:rPr kumimoji="1" lang="ja-JP" altLang="en-US" sz="1200" b="1" dirty="0"/>
              <a:t>○怪獣への</a:t>
            </a:r>
            <a:r>
              <a:rPr kumimoji="1" lang="ja-JP" altLang="en-US" sz="1200" b="1"/>
              <a:t>ダメージ表現</a:t>
            </a:r>
            <a:endParaRPr kumimoji="1" lang="ja-JP" altLang="en-US" sz="1000" b="1" dirty="0">
              <a:solidFill>
                <a:srgbClr val="FF0000"/>
              </a:solidFill>
            </a:endParaRPr>
          </a:p>
        </p:txBody>
      </p:sp>
      <p:sp>
        <p:nvSpPr>
          <p:cNvPr id="13" name="テキスト ボックス 12">
            <a:extLst>
              <a:ext uri="{FF2B5EF4-FFF2-40B4-BE49-F238E27FC236}">
                <a16:creationId xmlns:a16="http://schemas.microsoft.com/office/drawing/2014/main" id="{925D5D00-5F68-4C63-9C38-4B4C5309CC7C}"/>
              </a:ext>
            </a:extLst>
          </p:cNvPr>
          <p:cNvSpPr txBox="1"/>
          <p:nvPr/>
        </p:nvSpPr>
        <p:spPr>
          <a:xfrm>
            <a:off x="811739" y="853225"/>
            <a:ext cx="5570756" cy="1169551"/>
          </a:xfrm>
          <a:prstGeom prst="rect">
            <a:avLst/>
          </a:prstGeom>
          <a:noFill/>
        </p:spPr>
        <p:txBody>
          <a:bodyPr wrap="none" rtlCol="0">
            <a:spAutoFit/>
          </a:bodyPr>
          <a:lstStyle/>
          <a:p>
            <a:r>
              <a:rPr kumimoji="1" lang="ja-JP" altLang="en-US" sz="1000" dirty="0"/>
              <a:t>通常攻撃については、基本的には通常怪獣の部位攻撃と同じ扱いで行う。</a:t>
            </a:r>
            <a:endParaRPr kumimoji="1" lang="en-US" altLang="ja-JP" sz="1000" dirty="0"/>
          </a:p>
          <a:p>
            <a:endParaRPr kumimoji="1" lang="en-US" altLang="ja-JP" sz="1000" dirty="0"/>
          </a:p>
          <a:p>
            <a:r>
              <a:rPr kumimoji="1" lang="en-US" altLang="ja-JP" sz="1000" dirty="0"/>
              <a:t>TR</a:t>
            </a:r>
            <a:r>
              <a:rPr kumimoji="1" lang="ja-JP" altLang="en-US" sz="1000" dirty="0"/>
              <a:t>必殺技、キズナ連携、支援兵器の攻撃シーンの</a:t>
            </a:r>
            <a:endParaRPr kumimoji="1" lang="en-US" altLang="ja-JP" sz="1000" dirty="0"/>
          </a:p>
          <a:p>
            <a:r>
              <a:rPr kumimoji="1" lang="ja-JP" altLang="en-US" sz="1000" dirty="0"/>
              <a:t>怪獣へのダメージの際にも、各個体への攻撃という概念がないので、</a:t>
            </a:r>
            <a:endParaRPr kumimoji="1" lang="en-US" altLang="ja-JP" sz="1000" dirty="0"/>
          </a:p>
          <a:p>
            <a:r>
              <a:rPr kumimoji="1" lang="ja-JP" altLang="en-US" sz="1000" dirty="0"/>
              <a:t>ひとまとめにダメージを与えても違和感のないものにする必要がある。</a:t>
            </a:r>
            <a:endParaRPr kumimoji="1" lang="en-US" altLang="ja-JP" sz="1000" dirty="0"/>
          </a:p>
          <a:p>
            <a:endParaRPr kumimoji="1" lang="en-US" altLang="ja-JP" sz="1000" dirty="0"/>
          </a:p>
          <a:p>
            <a:r>
              <a:rPr kumimoji="1" lang="ja-JP" altLang="en-US" sz="1000" dirty="0"/>
              <a:t>また、その後のダメージについては、ダメージを若干ブレた３等分として全員に表示させる。</a:t>
            </a:r>
          </a:p>
        </p:txBody>
      </p:sp>
      <p:pic>
        <p:nvPicPr>
          <p:cNvPr id="2" name="図 1">
            <a:extLst>
              <a:ext uri="{FF2B5EF4-FFF2-40B4-BE49-F238E27FC236}">
                <a16:creationId xmlns:a16="http://schemas.microsoft.com/office/drawing/2014/main" id="{A2B0659F-2C05-4770-9B96-FA1F6DB23A7E}"/>
              </a:ext>
            </a:extLst>
          </p:cNvPr>
          <p:cNvPicPr>
            <a:picLocks noChangeAspect="1"/>
          </p:cNvPicPr>
          <p:nvPr/>
        </p:nvPicPr>
        <p:blipFill>
          <a:blip r:embed="rId2"/>
          <a:stretch>
            <a:fillRect/>
          </a:stretch>
        </p:blipFill>
        <p:spPr>
          <a:xfrm>
            <a:off x="949200" y="2193169"/>
            <a:ext cx="1396883" cy="2471660"/>
          </a:xfrm>
          <a:prstGeom prst="rect">
            <a:avLst/>
          </a:prstGeom>
        </p:spPr>
      </p:pic>
      <p:sp>
        <p:nvSpPr>
          <p:cNvPr id="29" name="テキスト ボックス 28">
            <a:extLst>
              <a:ext uri="{FF2B5EF4-FFF2-40B4-BE49-F238E27FC236}">
                <a16:creationId xmlns:a16="http://schemas.microsoft.com/office/drawing/2014/main" id="{C4BA55F8-751D-4712-ADE4-944DBA2DF80C}"/>
              </a:ext>
            </a:extLst>
          </p:cNvPr>
          <p:cNvSpPr txBox="1"/>
          <p:nvPr/>
        </p:nvSpPr>
        <p:spPr>
          <a:xfrm>
            <a:off x="2431055" y="2193169"/>
            <a:ext cx="1723549" cy="400110"/>
          </a:xfrm>
          <a:prstGeom prst="rect">
            <a:avLst/>
          </a:prstGeom>
          <a:noFill/>
        </p:spPr>
        <p:txBody>
          <a:bodyPr wrap="none" rtlCol="0">
            <a:spAutoFit/>
          </a:bodyPr>
          <a:lstStyle/>
          <a:p>
            <a:r>
              <a:rPr kumimoji="1" lang="ja-JP" altLang="en-US" sz="1000" dirty="0"/>
              <a:t>←図のようにひとまとめに</a:t>
            </a:r>
            <a:endParaRPr kumimoji="1" lang="en-US" altLang="ja-JP" sz="1000" dirty="0"/>
          </a:p>
          <a:p>
            <a:r>
              <a:rPr kumimoji="1" lang="ja-JP" altLang="en-US" sz="1000" dirty="0"/>
              <a:t>して表現。</a:t>
            </a:r>
          </a:p>
        </p:txBody>
      </p:sp>
      <p:pic>
        <p:nvPicPr>
          <p:cNvPr id="4" name="図 3">
            <a:extLst>
              <a:ext uri="{FF2B5EF4-FFF2-40B4-BE49-F238E27FC236}">
                <a16:creationId xmlns:a16="http://schemas.microsoft.com/office/drawing/2014/main" id="{559417BC-EB50-44F8-825B-E13828F020E6}"/>
              </a:ext>
            </a:extLst>
          </p:cNvPr>
          <p:cNvPicPr>
            <a:picLocks noChangeAspect="1"/>
          </p:cNvPicPr>
          <p:nvPr/>
        </p:nvPicPr>
        <p:blipFill>
          <a:blip r:embed="rId3"/>
          <a:stretch>
            <a:fillRect/>
          </a:stretch>
        </p:blipFill>
        <p:spPr>
          <a:xfrm>
            <a:off x="4290956" y="2193169"/>
            <a:ext cx="1396883" cy="2471660"/>
          </a:xfrm>
          <a:prstGeom prst="rect">
            <a:avLst/>
          </a:prstGeom>
        </p:spPr>
      </p:pic>
      <p:sp>
        <p:nvSpPr>
          <p:cNvPr id="51" name="テキスト ボックス 50">
            <a:extLst>
              <a:ext uri="{FF2B5EF4-FFF2-40B4-BE49-F238E27FC236}">
                <a16:creationId xmlns:a16="http://schemas.microsoft.com/office/drawing/2014/main" id="{92D6890D-1BBA-4CC1-BE25-4241E6C98A0E}"/>
              </a:ext>
            </a:extLst>
          </p:cNvPr>
          <p:cNvSpPr txBox="1"/>
          <p:nvPr/>
        </p:nvSpPr>
        <p:spPr>
          <a:xfrm>
            <a:off x="2431055" y="2753484"/>
            <a:ext cx="1851789" cy="400110"/>
          </a:xfrm>
          <a:prstGeom prst="rect">
            <a:avLst/>
          </a:prstGeom>
          <a:noFill/>
        </p:spPr>
        <p:txBody>
          <a:bodyPr wrap="none" rtlCol="0">
            <a:spAutoFit/>
          </a:bodyPr>
          <a:lstStyle/>
          <a:p>
            <a:r>
              <a:rPr kumimoji="1" lang="ja-JP" altLang="en-US" sz="1000" dirty="0"/>
              <a:t>カットを通常のバトルに→</a:t>
            </a:r>
            <a:endParaRPr kumimoji="1" lang="en-US" altLang="ja-JP" sz="1000" dirty="0"/>
          </a:p>
          <a:p>
            <a:r>
              <a:rPr kumimoji="1" lang="ja-JP" altLang="en-US" sz="1000" dirty="0"/>
              <a:t>戻して全員にダメージ表現。</a:t>
            </a:r>
          </a:p>
        </p:txBody>
      </p:sp>
      <p:sp>
        <p:nvSpPr>
          <p:cNvPr id="14" name="テキスト ボックス 13">
            <a:extLst>
              <a:ext uri="{FF2B5EF4-FFF2-40B4-BE49-F238E27FC236}">
                <a16:creationId xmlns:a16="http://schemas.microsoft.com/office/drawing/2014/main" id="{2BDC8F81-5C0B-47DB-A6E3-D56D92827380}"/>
              </a:ext>
            </a:extLst>
          </p:cNvPr>
          <p:cNvSpPr txBox="1"/>
          <p:nvPr/>
        </p:nvSpPr>
        <p:spPr>
          <a:xfrm>
            <a:off x="949200" y="4716905"/>
            <a:ext cx="4211409" cy="246221"/>
          </a:xfrm>
          <a:prstGeom prst="rect">
            <a:avLst/>
          </a:prstGeom>
          <a:noFill/>
        </p:spPr>
        <p:txBody>
          <a:bodyPr wrap="none" rtlCol="0">
            <a:spAutoFit/>
          </a:bodyPr>
          <a:lstStyle/>
          <a:p>
            <a:r>
              <a:rPr kumimoji="1" lang="en-US" altLang="ja-JP" sz="1000"/>
              <a:t>※</a:t>
            </a:r>
            <a:r>
              <a:rPr kumimoji="1" lang="ja-JP" altLang="en-US" sz="1000"/>
              <a:t>本ダメージ演出はカットシーンにて表現する。</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追記）</a:t>
            </a:r>
            <a:endParaRPr kumimoji="1" lang="ja-JP" altLang="en-US" sz="1000" b="1" dirty="0">
              <a:solidFill>
                <a:srgbClr val="FF0000"/>
              </a:solidFill>
            </a:endParaRPr>
          </a:p>
        </p:txBody>
      </p:sp>
    </p:spTree>
    <p:extLst>
      <p:ext uri="{BB962C8B-B14F-4D97-AF65-F5344CB8AC3E}">
        <p14:creationId xmlns:p14="http://schemas.microsoft.com/office/powerpoint/2010/main" val="3951508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FAC57AB0-8700-4FF1-B348-223053D82341}"/>
              </a:ext>
            </a:extLst>
          </p:cNvPr>
          <p:cNvPicPr>
            <a:picLocks noChangeAspect="1"/>
          </p:cNvPicPr>
          <p:nvPr/>
        </p:nvPicPr>
        <p:blipFill>
          <a:blip r:embed="rId2"/>
          <a:stretch>
            <a:fillRect/>
          </a:stretch>
        </p:blipFill>
        <p:spPr>
          <a:xfrm>
            <a:off x="2923387" y="1416428"/>
            <a:ext cx="1394587" cy="2436557"/>
          </a:xfrm>
          <a:prstGeom prst="rect">
            <a:avLst/>
          </a:prstGeom>
        </p:spPr>
      </p:pic>
      <p:sp>
        <p:nvSpPr>
          <p:cNvPr id="7" name="スライド番号プレースホルダー 6">
            <a:extLst>
              <a:ext uri="{FF2B5EF4-FFF2-40B4-BE49-F238E27FC236}">
                <a16:creationId xmlns:a16="http://schemas.microsoft.com/office/drawing/2014/main" id="{017AA257-E01E-47D4-96FA-B20F0B4038AB}"/>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12" name="テキスト ボックス 11">
            <a:extLst>
              <a:ext uri="{FF2B5EF4-FFF2-40B4-BE49-F238E27FC236}">
                <a16:creationId xmlns:a16="http://schemas.microsoft.com/office/drawing/2014/main" id="{382F8900-C742-4D49-97B2-E1B0A352AE6A}"/>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3" name="フッター プレースホルダー 2">
            <a:extLst>
              <a:ext uri="{FF2B5EF4-FFF2-40B4-BE49-F238E27FC236}">
                <a16:creationId xmlns:a16="http://schemas.microsoft.com/office/drawing/2014/main" id="{10F23E5C-439C-458F-B6DF-1534C2E9CDFB}"/>
              </a:ext>
            </a:extLst>
          </p:cNvPr>
          <p:cNvSpPr>
            <a:spLocks noGrp="1"/>
          </p:cNvSpPr>
          <p:nvPr>
            <p:ph type="ftr" sz="quarter" idx="11"/>
          </p:nvPr>
        </p:nvSpPr>
        <p:spPr/>
        <p:txBody>
          <a:bodyPr/>
          <a:lstStyle/>
          <a:p>
            <a:r>
              <a:rPr kumimoji="1" lang="en-US" altLang="ja-JP" dirty="0"/>
              <a:t>CONFIDENTIAL</a:t>
            </a:r>
            <a:r>
              <a:rPr kumimoji="1" lang="ja-JP" altLang="en-US" dirty="0"/>
              <a:t>（</a:t>
            </a:r>
            <a:r>
              <a:rPr kumimoji="1" lang="en-US" altLang="ja-JP" dirty="0"/>
              <a:t>ver.1.3</a:t>
            </a:r>
            <a:r>
              <a:rPr kumimoji="1" lang="ja-JP" altLang="en-US" dirty="0"/>
              <a:t>）</a:t>
            </a:r>
          </a:p>
        </p:txBody>
      </p:sp>
      <p:sp>
        <p:nvSpPr>
          <p:cNvPr id="11" name="テキスト ボックス 10">
            <a:extLst>
              <a:ext uri="{FF2B5EF4-FFF2-40B4-BE49-F238E27FC236}">
                <a16:creationId xmlns:a16="http://schemas.microsoft.com/office/drawing/2014/main" id="{D7B4DB71-1658-4843-8BB4-0F0EBF0325DC}"/>
              </a:ext>
            </a:extLst>
          </p:cNvPr>
          <p:cNvSpPr txBox="1"/>
          <p:nvPr/>
        </p:nvSpPr>
        <p:spPr>
          <a:xfrm>
            <a:off x="650009" y="545448"/>
            <a:ext cx="2044149" cy="276999"/>
          </a:xfrm>
          <a:prstGeom prst="rect">
            <a:avLst/>
          </a:prstGeom>
          <a:noFill/>
        </p:spPr>
        <p:txBody>
          <a:bodyPr wrap="none" rtlCol="0">
            <a:spAutoFit/>
          </a:bodyPr>
          <a:lstStyle/>
          <a:p>
            <a:r>
              <a:rPr kumimoji="1" lang="ja-JP" altLang="en-US" sz="1200" b="1" dirty="0"/>
              <a:t>○</a:t>
            </a:r>
            <a:r>
              <a:rPr kumimoji="1" lang="ja-JP" altLang="en-US" sz="1200" b="1"/>
              <a:t>死亡表現</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修正）</a:t>
            </a:r>
            <a:endParaRPr kumimoji="1" lang="ja-JP" altLang="en-US" sz="1000" b="1" dirty="0">
              <a:solidFill>
                <a:srgbClr val="FF0000"/>
              </a:solidFill>
            </a:endParaRPr>
          </a:p>
        </p:txBody>
      </p:sp>
      <p:sp>
        <p:nvSpPr>
          <p:cNvPr id="13" name="テキスト ボックス 12">
            <a:extLst>
              <a:ext uri="{FF2B5EF4-FFF2-40B4-BE49-F238E27FC236}">
                <a16:creationId xmlns:a16="http://schemas.microsoft.com/office/drawing/2014/main" id="{925D5D00-5F68-4C63-9C38-4B4C5309CC7C}"/>
              </a:ext>
            </a:extLst>
          </p:cNvPr>
          <p:cNvSpPr txBox="1"/>
          <p:nvPr/>
        </p:nvSpPr>
        <p:spPr>
          <a:xfrm>
            <a:off x="811739" y="853225"/>
            <a:ext cx="6118983" cy="400110"/>
          </a:xfrm>
          <a:prstGeom prst="rect">
            <a:avLst/>
          </a:prstGeom>
          <a:noFill/>
        </p:spPr>
        <p:txBody>
          <a:bodyPr wrap="none" rtlCol="0">
            <a:spAutoFit/>
          </a:bodyPr>
          <a:lstStyle/>
          <a:p>
            <a:r>
              <a:rPr kumimoji="1" lang="ja-JP" altLang="en-US" sz="1000" dirty="0"/>
              <a:t>通常怪獣と異なりバトルの途中で前述の</a:t>
            </a:r>
            <a:r>
              <a:rPr kumimoji="1" lang="en-US" altLang="ja-JP" sz="1000" dirty="0"/>
              <a:t>HP</a:t>
            </a:r>
            <a:r>
              <a:rPr kumimoji="1" lang="ja-JP" altLang="en-US" sz="1000" dirty="0"/>
              <a:t>ゲージの色が変わるタイミングで、単体の死亡演出を行う。</a:t>
            </a:r>
            <a:endParaRPr kumimoji="1" lang="en-US" altLang="ja-JP" sz="1000" dirty="0"/>
          </a:p>
          <a:p>
            <a:r>
              <a:rPr kumimoji="1" lang="ja-JP" altLang="en-US" sz="1000" dirty="0"/>
              <a:t>その際は、どの単体が死んだかは曖昧な表現とする。</a:t>
            </a:r>
            <a:endParaRPr kumimoji="1" lang="en-US" altLang="ja-JP" sz="1000" dirty="0"/>
          </a:p>
        </p:txBody>
      </p:sp>
      <p:pic>
        <p:nvPicPr>
          <p:cNvPr id="5" name="図 4">
            <a:extLst>
              <a:ext uri="{FF2B5EF4-FFF2-40B4-BE49-F238E27FC236}">
                <a16:creationId xmlns:a16="http://schemas.microsoft.com/office/drawing/2014/main" id="{47326BFD-481E-4F71-A393-E41C67A3D109}"/>
              </a:ext>
            </a:extLst>
          </p:cNvPr>
          <p:cNvPicPr>
            <a:picLocks noChangeAspect="1"/>
          </p:cNvPicPr>
          <p:nvPr/>
        </p:nvPicPr>
        <p:blipFill>
          <a:blip r:embed="rId3"/>
          <a:stretch>
            <a:fillRect/>
          </a:stretch>
        </p:blipFill>
        <p:spPr>
          <a:xfrm>
            <a:off x="907318" y="1398876"/>
            <a:ext cx="1393596" cy="2471660"/>
          </a:xfrm>
          <a:prstGeom prst="rect">
            <a:avLst/>
          </a:prstGeom>
        </p:spPr>
      </p:pic>
      <p:pic>
        <p:nvPicPr>
          <p:cNvPr id="9" name="図 8" descr="ランプ, 挿絵, 部屋 が含まれている画像&#10;&#10;自動的に生成された説明">
            <a:extLst>
              <a:ext uri="{FF2B5EF4-FFF2-40B4-BE49-F238E27FC236}">
                <a16:creationId xmlns:a16="http://schemas.microsoft.com/office/drawing/2014/main" id="{CB2417EB-7D31-453D-9484-34D4F99C0B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960146">
            <a:off x="2564818" y="1842018"/>
            <a:ext cx="494262" cy="597754"/>
          </a:xfrm>
          <a:prstGeom prst="rect">
            <a:avLst/>
          </a:prstGeom>
        </p:spPr>
      </p:pic>
      <p:pic>
        <p:nvPicPr>
          <p:cNvPr id="18" name="図 17" descr="ランプ, 挿絵, 部屋 が含まれている画像&#10;&#10;自動的に生成された説明">
            <a:extLst>
              <a:ext uri="{FF2B5EF4-FFF2-40B4-BE49-F238E27FC236}">
                <a16:creationId xmlns:a16="http://schemas.microsoft.com/office/drawing/2014/main" id="{6C15F256-02E8-44F2-9B16-EAC779483B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639854" flipH="1">
            <a:off x="4074218" y="1715010"/>
            <a:ext cx="371747" cy="449586"/>
          </a:xfrm>
          <a:prstGeom prst="rect">
            <a:avLst/>
          </a:prstGeom>
        </p:spPr>
      </p:pic>
      <p:sp>
        <p:nvSpPr>
          <p:cNvPr id="14" name="二等辺三角形 13">
            <a:extLst>
              <a:ext uri="{FF2B5EF4-FFF2-40B4-BE49-F238E27FC236}">
                <a16:creationId xmlns:a16="http://schemas.microsoft.com/office/drawing/2014/main" id="{2FC72CB4-630B-4907-8543-87F4BB2179C4}"/>
              </a:ext>
            </a:extLst>
          </p:cNvPr>
          <p:cNvSpPr/>
          <p:nvPr/>
        </p:nvSpPr>
        <p:spPr>
          <a:xfrm rot="5400000">
            <a:off x="2493887" y="2518074"/>
            <a:ext cx="270588" cy="2332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FC054417-4FFA-434A-B18F-77BE9501B241}"/>
              </a:ext>
            </a:extLst>
          </p:cNvPr>
          <p:cNvSpPr txBox="1"/>
          <p:nvPr/>
        </p:nvSpPr>
        <p:spPr>
          <a:xfrm>
            <a:off x="844934" y="3918728"/>
            <a:ext cx="1518364" cy="338554"/>
          </a:xfrm>
          <a:prstGeom prst="rect">
            <a:avLst/>
          </a:prstGeom>
          <a:noFill/>
        </p:spPr>
        <p:txBody>
          <a:bodyPr wrap="none" rtlCol="0">
            <a:spAutoFit/>
          </a:bodyPr>
          <a:lstStyle/>
          <a:p>
            <a:pPr algn="ctr"/>
            <a:r>
              <a:rPr kumimoji="1" lang="ja-JP" altLang="en-US" sz="800" dirty="0"/>
              <a:t>まずはアップでダメージを</a:t>
            </a:r>
            <a:endParaRPr kumimoji="1" lang="en-US" altLang="ja-JP" sz="800" dirty="0"/>
          </a:p>
          <a:p>
            <a:pPr algn="ctr"/>
            <a:r>
              <a:rPr kumimoji="1" lang="ja-JP" altLang="en-US" sz="800" dirty="0"/>
              <a:t>　受け落下するところまで。</a:t>
            </a:r>
          </a:p>
        </p:txBody>
      </p:sp>
      <p:sp>
        <p:nvSpPr>
          <p:cNvPr id="24" name="テキスト ボックス 23">
            <a:extLst>
              <a:ext uri="{FF2B5EF4-FFF2-40B4-BE49-F238E27FC236}">
                <a16:creationId xmlns:a16="http://schemas.microsoft.com/office/drawing/2014/main" id="{7BB12C22-2DA0-4F07-95F4-2E2AC6FFD5D6}"/>
              </a:ext>
            </a:extLst>
          </p:cNvPr>
          <p:cNvSpPr txBox="1"/>
          <p:nvPr/>
        </p:nvSpPr>
        <p:spPr>
          <a:xfrm>
            <a:off x="2799610" y="3888087"/>
            <a:ext cx="1620957" cy="461665"/>
          </a:xfrm>
          <a:prstGeom prst="rect">
            <a:avLst/>
          </a:prstGeom>
          <a:noFill/>
        </p:spPr>
        <p:txBody>
          <a:bodyPr wrap="none" rtlCol="0">
            <a:spAutoFit/>
          </a:bodyPr>
          <a:lstStyle/>
          <a:p>
            <a:pPr algn="ctr"/>
            <a:r>
              <a:rPr kumimoji="1" lang="ja-JP" altLang="en-US" sz="800" strike="sngStrike" dirty="0"/>
              <a:t>バトルカメラに切り替わり</a:t>
            </a:r>
            <a:endParaRPr kumimoji="1" lang="en-US" altLang="ja-JP" sz="800" strike="sngStrike" dirty="0"/>
          </a:p>
          <a:p>
            <a:pPr algn="ctr"/>
            <a:r>
              <a:rPr kumimoji="1" lang="ja-JP" altLang="en-US" sz="800" strike="sngStrike" dirty="0"/>
              <a:t>死んだ雑魚が消えている最中に</a:t>
            </a:r>
            <a:endParaRPr kumimoji="1" lang="en-US" altLang="ja-JP" sz="800" strike="sngStrike" dirty="0"/>
          </a:p>
          <a:p>
            <a:pPr algn="ctr"/>
            <a:r>
              <a:rPr kumimoji="1" lang="ja-JP" altLang="en-US" sz="800" strike="sngStrike" dirty="0"/>
              <a:t>他の雑魚が</a:t>
            </a:r>
            <a:r>
              <a:rPr kumimoji="1" lang="en-US" altLang="ja-JP" sz="800" strike="sngStrike" dirty="0"/>
              <a:t>IN</a:t>
            </a:r>
            <a:r>
              <a:rPr kumimoji="1" lang="ja-JP" altLang="en-US" sz="800" strike="sngStrike" dirty="0"/>
              <a:t>する。</a:t>
            </a:r>
          </a:p>
        </p:txBody>
      </p:sp>
      <p:sp>
        <p:nvSpPr>
          <p:cNvPr id="15" name="四角形: 角を丸くする 14">
            <a:extLst>
              <a:ext uri="{FF2B5EF4-FFF2-40B4-BE49-F238E27FC236}">
                <a16:creationId xmlns:a16="http://schemas.microsoft.com/office/drawing/2014/main" id="{8155F15C-F523-477D-A6CE-85305C9767CE}"/>
              </a:ext>
            </a:extLst>
          </p:cNvPr>
          <p:cNvSpPr/>
          <p:nvPr/>
        </p:nvSpPr>
        <p:spPr>
          <a:xfrm>
            <a:off x="5059217" y="1424747"/>
            <a:ext cx="2202025" cy="897564"/>
          </a:xfrm>
          <a:prstGeom prst="roundRect">
            <a:avLst>
              <a:gd name="adj" fmla="val 11967"/>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strike="sngStrike" dirty="0">
                <a:solidFill>
                  <a:schemeClr val="tx1"/>
                </a:solidFill>
              </a:rPr>
              <a:t>メモ</a:t>
            </a:r>
            <a:endParaRPr kumimoji="1" lang="en-US" altLang="ja-JP" sz="1000" strike="sngStrike" dirty="0">
              <a:solidFill>
                <a:schemeClr val="tx1"/>
              </a:solidFill>
            </a:endParaRPr>
          </a:p>
          <a:p>
            <a:endParaRPr kumimoji="1" lang="en-US" altLang="ja-JP" sz="1000" strike="sngStrike" dirty="0">
              <a:solidFill>
                <a:schemeClr val="tx1"/>
              </a:solidFill>
            </a:endParaRPr>
          </a:p>
          <a:p>
            <a:r>
              <a:rPr kumimoji="1" lang="ja-JP" altLang="en-US" sz="1000" strike="sngStrike" dirty="0">
                <a:solidFill>
                  <a:schemeClr val="tx1"/>
                </a:solidFill>
              </a:rPr>
              <a:t>より個体を曖昧にするために配置自体は</a:t>
            </a:r>
            <a:r>
              <a:rPr kumimoji="1" lang="en-US" altLang="ja-JP" sz="1000" strike="sngStrike" dirty="0">
                <a:solidFill>
                  <a:schemeClr val="tx1"/>
                </a:solidFill>
              </a:rPr>
              <a:t>3</a:t>
            </a:r>
            <a:r>
              <a:rPr kumimoji="1" lang="ja-JP" altLang="en-US" sz="1000" strike="sngStrike" dirty="0">
                <a:solidFill>
                  <a:schemeClr val="tx1"/>
                </a:solidFill>
              </a:rPr>
              <a:t>体用、</a:t>
            </a:r>
            <a:r>
              <a:rPr kumimoji="1" lang="en-US" altLang="ja-JP" sz="1000" strike="sngStrike" dirty="0">
                <a:solidFill>
                  <a:schemeClr val="tx1"/>
                </a:solidFill>
              </a:rPr>
              <a:t>2</a:t>
            </a:r>
            <a:r>
              <a:rPr kumimoji="1" lang="ja-JP" altLang="en-US" sz="1000" strike="sngStrike" dirty="0">
                <a:solidFill>
                  <a:schemeClr val="tx1"/>
                </a:solidFill>
              </a:rPr>
              <a:t>体用、</a:t>
            </a:r>
            <a:r>
              <a:rPr kumimoji="1" lang="en-US" altLang="ja-JP" sz="1000" strike="sngStrike" dirty="0">
                <a:solidFill>
                  <a:schemeClr val="tx1"/>
                </a:solidFill>
              </a:rPr>
              <a:t>1</a:t>
            </a:r>
            <a:r>
              <a:rPr kumimoji="1" lang="ja-JP" altLang="en-US" sz="1000" strike="sngStrike" dirty="0">
                <a:solidFill>
                  <a:schemeClr val="tx1"/>
                </a:solidFill>
              </a:rPr>
              <a:t>体用であった方がいいがコスト次第。</a:t>
            </a:r>
            <a:endParaRPr kumimoji="1" lang="en-US" altLang="ja-JP" sz="1000" strike="sngStrike" dirty="0">
              <a:solidFill>
                <a:schemeClr val="tx1"/>
              </a:solidFill>
            </a:endParaRPr>
          </a:p>
        </p:txBody>
      </p:sp>
      <p:sp>
        <p:nvSpPr>
          <p:cNvPr id="25" name="テキスト ボックス 24">
            <a:extLst>
              <a:ext uri="{FF2B5EF4-FFF2-40B4-BE49-F238E27FC236}">
                <a16:creationId xmlns:a16="http://schemas.microsoft.com/office/drawing/2014/main" id="{6994D147-2082-4EEE-ADCE-8C721C4443B8}"/>
              </a:ext>
            </a:extLst>
          </p:cNvPr>
          <p:cNvSpPr txBox="1"/>
          <p:nvPr/>
        </p:nvSpPr>
        <p:spPr>
          <a:xfrm>
            <a:off x="811739" y="4490730"/>
            <a:ext cx="6083717" cy="246221"/>
          </a:xfrm>
          <a:prstGeom prst="rect">
            <a:avLst/>
          </a:prstGeom>
          <a:noFill/>
        </p:spPr>
        <p:txBody>
          <a:bodyPr wrap="none" rtlCol="0">
            <a:spAutoFit/>
          </a:bodyPr>
          <a:lstStyle/>
          <a:p>
            <a:r>
              <a:rPr kumimoji="1" lang="ja-JP" altLang="en-US" sz="1000" strike="sngStrike" dirty="0"/>
              <a:t>なお、後半の敵が出てくるシーンは、生き残っている数により、入ってくる敵の１体を非表示にする。</a:t>
            </a:r>
            <a:endParaRPr kumimoji="1" lang="en-US" altLang="ja-JP" sz="1000" strike="sngStrike" dirty="0"/>
          </a:p>
        </p:txBody>
      </p:sp>
      <p:grpSp>
        <p:nvGrpSpPr>
          <p:cNvPr id="10" name="グループ化 9">
            <a:extLst>
              <a:ext uri="{FF2B5EF4-FFF2-40B4-BE49-F238E27FC236}">
                <a16:creationId xmlns:a16="http://schemas.microsoft.com/office/drawing/2014/main" id="{F55E894E-6E1A-483C-9C4E-BCBB868A44D0}"/>
              </a:ext>
            </a:extLst>
          </p:cNvPr>
          <p:cNvGrpSpPr/>
          <p:nvPr/>
        </p:nvGrpSpPr>
        <p:grpSpPr>
          <a:xfrm>
            <a:off x="2866193" y="1317398"/>
            <a:ext cx="1487789" cy="2634615"/>
            <a:chOff x="3342334" y="1377897"/>
            <a:chExt cx="1487789" cy="2634615"/>
          </a:xfrm>
        </p:grpSpPr>
        <p:cxnSp>
          <p:nvCxnSpPr>
            <p:cNvPr id="4" name="直線コネクタ 3">
              <a:extLst>
                <a:ext uri="{FF2B5EF4-FFF2-40B4-BE49-F238E27FC236}">
                  <a16:creationId xmlns:a16="http://schemas.microsoft.com/office/drawing/2014/main" id="{699DEFD4-F25A-429B-A00F-AD26E377BD8C}"/>
                </a:ext>
              </a:extLst>
            </p:cNvPr>
            <p:cNvCxnSpPr>
              <a:cxnSpLocks/>
            </p:cNvCxnSpPr>
            <p:nvPr/>
          </p:nvCxnSpPr>
          <p:spPr>
            <a:xfrm>
              <a:off x="3342334" y="1377897"/>
              <a:ext cx="1487789" cy="2634615"/>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979219A-EEDB-4C11-B4F5-D5B23271644C}"/>
                </a:ext>
              </a:extLst>
            </p:cNvPr>
            <p:cNvCxnSpPr>
              <a:cxnSpLocks/>
            </p:cNvCxnSpPr>
            <p:nvPr/>
          </p:nvCxnSpPr>
          <p:spPr>
            <a:xfrm flipH="1">
              <a:off x="3342334" y="1377897"/>
              <a:ext cx="1487789" cy="2634615"/>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2" name="テキスト ボックス 21">
            <a:extLst>
              <a:ext uri="{FF2B5EF4-FFF2-40B4-BE49-F238E27FC236}">
                <a16:creationId xmlns:a16="http://schemas.microsoft.com/office/drawing/2014/main" id="{A70053F1-6BEB-405F-98E0-429AFD94F6A0}"/>
              </a:ext>
            </a:extLst>
          </p:cNvPr>
          <p:cNvSpPr txBox="1"/>
          <p:nvPr/>
        </p:nvSpPr>
        <p:spPr>
          <a:xfrm>
            <a:off x="844934" y="4865530"/>
            <a:ext cx="7879080" cy="246221"/>
          </a:xfrm>
          <a:prstGeom prst="rect">
            <a:avLst/>
          </a:prstGeom>
          <a:noFill/>
        </p:spPr>
        <p:txBody>
          <a:bodyPr wrap="none" rtlCol="0">
            <a:spAutoFit/>
          </a:bodyPr>
          <a:lstStyle/>
          <a:p>
            <a:r>
              <a:rPr kumimoji="1" lang="ja-JP" altLang="en-US" sz="1000"/>
              <a:t>個別のダメージカット後、通常のバトルカメラに戻り、その際にすでに生きている増殖怪獣が配置されている状態に戻るようにする。</a:t>
            </a:r>
            <a:endParaRPr kumimoji="1" lang="en-US" altLang="ja-JP" sz="1000" dirty="0"/>
          </a:p>
        </p:txBody>
      </p:sp>
      <p:sp>
        <p:nvSpPr>
          <p:cNvPr id="26" name="テキスト ボックス 25">
            <a:extLst>
              <a:ext uri="{FF2B5EF4-FFF2-40B4-BE49-F238E27FC236}">
                <a16:creationId xmlns:a16="http://schemas.microsoft.com/office/drawing/2014/main" id="{D6E205C5-AB63-4262-993E-C7AEBF08C301}"/>
              </a:ext>
            </a:extLst>
          </p:cNvPr>
          <p:cNvSpPr txBox="1"/>
          <p:nvPr/>
        </p:nvSpPr>
        <p:spPr>
          <a:xfrm>
            <a:off x="811739" y="5239940"/>
            <a:ext cx="1877437" cy="276999"/>
          </a:xfrm>
          <a:prstGeom prst="rect">
            <a:avLst/>
          </a:prstGeom>
          <a:noFill/>
        </p:spPr>
        <p:txBody>
          <a:bodyPr wrap="none" rtlCol="0">
            <a:spAutoFit/>
          </a:bodyPr>
          <a:lstStyle/>
          <a:p>
            <a:r>
              <a:rPr kumimoji="1" lang="ja-JP" altLang="en-US" sz="1200" b="1"/>
              <a:t>・死亡後の部位選択画面</a:t>
            </a:r>
            <a:endParaRPr kumimoji="1" lang="ja-JP" altLang="en-US" sz="1200" b="1" dirty="0"/>
          </a:p>
        </p:txBody>
      </p:sp>
      <p:sp>
        <p:nvSpPr>
          <p:cNvPr id="27" name="テキスト ボックス 26">
            <a:extLst>
              <a:ext uri="{FF2B5EF4-FFF2-40B4-BE49-F238E27FC236}">
                <a16:creationId xmlns:a16="http://schemas.microsoft.com/office/drawing/2014/main" id="{B979488D-2717-4C72-B398-C10FAED552DF}"/>
              </a:ext>
            </a:extLst>
          </p:cNvPr>
          <p:cNvSpPr txBox="1"/>
          <p:nvPr/>
        </p:nvSpPr>
        <p:spPr>
          <a:xfrm>
            <a:off x="973469" y="5547717"/>
            <a:ext cx="5984331" cy="400110"/>
          </a:xfrm>
          <a:prstGeom prst="rect">
            <a:avLst/>
          </a:prstGeom>
          <a:noFill/>
        </p:spPr>
        <p:txBody>
          <a:bodyPr wrap="none" rtlCol="0">
            <a:spAutoFit/>
          </a:bodyPr>
          <a:lstStyle/>
          <a:p>
            <a:r>
              <a:rPr kumimoji="1" lang="ja-JP" altLang="en-US" sz="1000">
                <a:latin typeface="+mn-ea"/>
              </a:rPr>
              <a:t>死亡している怪獣は表示しないようにし、</a:t>
            </a:r>
            <a:endParaRPr kumimoji="1" lang="en-US" altLang="ja-JP" sz="1000">
              <a:latin typeface="+mn-ea"/>
            </a:endParaRPr>
          </a:p>
          <a:p>
            <a:r>
              <a:rPr kumimoji="1" lang="ja-JP" altLang="en-US" sz="1000">
                <a:latin typeface="+mn-ea"/>
              </a:rPr>
              <a:t>部位選択の部分は他の部位破壊と同様の処理を行う。→</a:t>
            </a:r>
            <a:r>
              <a:rPr kumimoji="1" lang="en-US" altLang="ja-JP" sz="1000" b="1">
                <a:solidFill>
                  <a:srgbClr val="00B050"/>
                </a:solidFill>
                <a:latin typeface="+mn-ea"/>
              </a:rPr>
              <a:t>【GP01】</a:t>
            </a:r>
            <a:r>
              <a:rPr kumimoji="1" lang="ja-JP" altLang="en-US" sz="1000" b="1">
                <a:solidFill>
                  <a:srgbClr val="00B050"/>
                </a:solidFill>
                <a:latin typeface="+mn-ea"/>
              </a:rPr>
              <a:t>バトル仕様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r>
              <a:rPr kumimoji="1" lang="ja-JP" altLang="en-US" sz="1000">
                <a:latin typeface="+mn-ea"/>
              </a:rPr>
              <a:t>参照。</a:t>
            </a:r>
            <a:endParaRPr kumimoji="1" lang="ja-JP" altLang="en-US" sz="1000" dirty="0">
              <a:latin typeface="+mn-ea"/>
            </a:endParaRPr>
          </a:p>
        </p:txBody>
      </p:sp>
    </p:spTree>
    <p:extLst>
      <p:ext uri="{BB962C8B-B14F-4D97-AF65-F5344CB8AC3E}">
        <p14:creationId xmlns:p14="http://schemas.microsoft.com/office/powerpoint/2010/main" val="198877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017AA257-E01E-47D4-96FA-B20F0B4038AB}"/>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12" name="テキスト ボックス 11">
            <a:extLst>
              <a:ext uri="{FF2B5EF4-FFF2-40B4-BE49-F238E27FC236}">
                <a16:creationId xmlns:a16="http://schemas.microsoft.com/office/drawing/2014/main" id="{382F8900-C742-4D49-97B2-E1B0A352AE6A}"/>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3" name="フッター プレースホルダー 2">
            <a:extLst>
              <a:ext uri="{FF2B5EF4-FFF2-40B4-BE49-F238E27FC236}">
                <a16:creationId xmlns:a16="http://schemas.microsoft.com/office/drawing/2014/main" id="{10F23E5C-439C-458F-B6DF-1534C2E9CDFB}"/>
              </a:ext>
            </a:extLst>
          </p:cNvPr>
          <p:cNvSpPr>
            <a:spLocks noGrp="1"/>
          </p:cNvSpPr>
          <p:nvPr>
            <p:ph type="ftr" sz="quarter" idx="11"/>
          </p:nvPr>
        </p:nvSpPr>
        <p:spPr/>
        <p:txBody>
          <a:bodyPr/>
          <a:lstStyle/>
          <a:p>
            <a:r>
              <a:rPr kumimoji="1" lang="en-US" altLang="ja-JP" dirty="0"/>
              <a:t>CONFIDENTIAL</a:t>
            </a:r>
            <a:r>
              <a:rPr kumimoji="1" lang="ja-JP" altLang="en-US" dirty="0"/>
              <a:t>（</a:t>
            </a:r>
            <a:r>
              <a:rPr kumimoji="1" lang="en-US" altLang="ja-JP" dirty="0"/>
              <a:t>ver.1.3</a:t>
            </a:r>
            <a:r>
              <a:rPr kumimoji="1" lang="ja-JP" altLang="en-US" dirty="0"/>
              <a:t>）</a:t>
            </a:r>
          </a:p>
        </p:txBody>
      </p:sp>
      <p:sp>
        <p:nvSpPr>
          <p:cNvPr id="11" name="テキスト ボックス 10">
            <a:extLst>
              <a:ext uri="{FF2B5EF4-FFF2-40B4-BE49-F238E27FC236}">
                <a16:creationId xmlns:a16="http://schemas.microsoft.com/office/drawing/2014/main" id="{D7B4DB71-1658-4843-8BB4-0F0EBF0325DC}"/>
              </a:ext>
            </a:extLst>
          </p:cNvPr>
          <p:cNvSpPr txBox="1"/>
          <p:nvPr/>
        </p:nvSpPr>
        <p:spPr>
          <a:xfrm>
            <a:off x="650009" y="545448"/>
            <a:ext cx="646331" cy="276999"/>
          </a:xfrm>
          <a:prstGeom prst="rect">
            <a:avLst/>
          </a:prstGeom>
          <a:noFill/>
        </p:spPr>
        <p:txBody>
          <a:bodyPr wrap="none" rtlCol="0">
            <a:spAutoFit/>
          </a:bodyPr>
          <a:lstStyle/>
          <a:p>
            <a:r>
              <a:rPr kumimoji="1" lang="ja-JP" altLang="en-US" sz="1200" b="1" dirty="0"/>
              <a:t>○攻撃</a:t>
            </a:r>
          </a:p>
        </p:txBody>
      </p:sp>
      <p:sp>
        <p:nvSpPr>
          <p:cNvPr id="13" name="テキスト ボックス 12">
            <a:extLst>
              <a:ext uri="{FF2B5EF4-FFF2-40B4-BE49-F238E27FC236}">
                <a16:creationId xmlns:a16="http://schemas.microsoft.com/office/drawing/2014/main" id="{925D5D00-5F68-4C63-9C38-4B4C5309CC7C}"/>
              </a:ext>
            </a:extLst>
          </p:cNvPr>
          <p:cNvSpPr txBox="1"/>
          <p:nvPr/>
        </p:nvSpPr>
        <p:spPr>
          <a:xfrm>
            <a:off x="811739" y="853225"/>
            <a:ext cx="6981398" cy="400110"/>
          </a:xfrm>
          <a:prstGeom prst="rect">
            <a:avLst/>
          </a:prstGeom>
          <a:noFill/>
        </p:spPr>
        <p:txBody>
          <a:bodyPr wrap="none" rtlCol="0">
            <a:spAutoFit/>
          </a:bodyPr>
          <a:lstStyle/>
          <a:p>
            <a:r>
              <a:rPr kumimoji="1" lang="ja-JP" altLang="en-US" sz="1000" dirty="0">
                <a:latin typeface="+mn-ea"/>
              </a:rPr>
              <a:t>攻撃についても、通常の怪獣と同様、</a:t>
            </a:r>
            <a:r>
              <a:rPr kumimoji="1" lang="en-US" altLang="ja-JP" sz="1000" dirty="0">
                <a:latin typeface="+mn-ea"/>
              </a:rPr>
              <a:t>1</a:t>
            </a:r>
            <a:r>
              <a:rPr kumimoji="1" lang="ja-JP" altLang="en-US" sz="1000" dirty="0">
                <a:latin typeface="+mn-ea"/>
              </a:rPr>
              <a:t>体分の攻撃としてクールタイムを持つ。</a:t>
            </a:r>
            <a:endParaRPr kumimoji="1" lang="en-US" altLang="ja-JP" sz="1000" dirty="0">
              <a:latin typeface="+mn-ea"/>
            </a:endParaRPr>
          </a:p>
          <a:p>
            <a:r>
              <a:rPr kumimoji="1" lang="ja-JP" altLang="en-US" sz="1000" dirty="0">
                <a:latin typeface="+mn-ea"/>
              </a:rPr>
              <a:t>攻撃の演出としては、複数体攻撃、単体攻撃を含めたバリエ</a:t>
            </a:r>
            <a:r>
              <a:rPr kumimoji="1" lang="en-US" altLang="ja-JP" sz="1000" dirty="0">
                <a:latin typeface="+mn-ea"/>
              </a:rPr>
              <a:t>―</a:t>
            </a:r>
            <a:r>
              <a:rPr kumimoji="1" lang="ja-JP" altLang="en-US" sz="1000" dirty="0">
                <a:latin typeface="+mn-ea"/>
              </a:rPr>
              <a:t>ションを持ち、残り体数に合わせたものが選定される。</a:t>
            </a:r>
            <a:endParaRPr kumimoji="1" lang="en-US" altLang="ja-JP" sz="1000" dirty="0">
              <a:latin typeface="+mn-ea"/>
            </a:endParaRPr>
          </a:p>
        </p:txBody>
      </p:sp>
      <p:sp>
        <p:nvSpPr>
          <p:cNvPr id="17" name="テキスト ボックス 16">
            <a:extLst>
              <a:ext uri="{FF2B5EF4-FFF2-40B4-BE49-F238E27FC236}">
                <a16:creationId xmlns:a16="http://schemas.microsoft.com/office/drawing/2014/main" id="{2C63BCE7-A95A-4490-82BE-60291D1792C9}"/>
              </a:ext>
            </a:extLst>
          </p:cNvPr>
          <p:cNvSpPr txBox="1"/>
          <p:nvPr/>
        </p:nvSpPr>
        <p:spPr>
          <a:xfrm>
            <a:off x="811739" y="1284113"/>
            <a:ext cx="1723549" cy="276999"/>
          </a:xfrm>
          <a:prstGeom prst="rect">
            <a:avLst/>
          </a:prstGeom>
          <a:noFill/>
        </p:spPr>
        <p:txBody>
          <a:bodyPr wrap="none" rtlCol="0">
            <a:spAutoFit/>
          </a:bodyPr>
          <a:lstStyle/>
          <a:p>
            <a:r>
              <a:rPr kumimoji="1" lang="ja-JP" altLang="en-US" sz="1200" b="1" dirty="0"/>
              <a:t>・複数攻撃の体数変化</a:t>
            </a:r>
          </a:p>
        </p:txBody>
      </p:sp>
      <p:sp>
        <p:nvSpPr>
          <p:cNvPr id="19" name="テキスト ボックス 18">
            <a:extLst>
              <a:ext uri="{FF2B5EF4-FFF2-40B4-BE49-F238E27FC236}">
                <a16:creationId xmlns:a16="http://schemas.microsoft.com/office/drawing/2014/main" id="{116CCE53-D499-42A1-BE4C-F385E8650830}"/>
              </a:ext>
            </a:extLst>
          </p:cNvPr>
          <p:cNvSpPr txBox="1"/>
          <p:nvPr/>
        </p:nvSpPr>
        <p:spPr>
          <a:xfrm>
            <a:off x="973469" y="1591890"/>
            <a:ext cx="6211957" cy="400110"/>
          </a:xfrm>
          <a:prstGeom prst="rect">
            <a:avLst/>
          </a:prstGeom>
          <a:noFill/>
        </p:spPr>
        <p:txBody>
          <a:bodyPr wrap="none" rtlCol="0">
            <a:spAutoFit/>
          </a:bodyPr>
          <a:lstStyle/>
          <a:p>
            <a:r>
              <a:rPr kumimoji="1" lang="ja-JP" altLang="en-US" sz="1000" dirty="0"/>
              <a:t>複数攻撃の演出は体数が減ったからと言って選択されなくなるわけではなく、</a:t>
            </a:r>
            <a:endParaRPr kumimoji="1" lang="en-US" altLang="ja-JP" sz="1000" dirty="0"/>
          </a:p>
          <a:p>
            <a:r>
              <a:rPr kumimoji="1" lang="ja-JP" altLang="en-US" sz="1000" dirty="0"/>
              <a:t>死亡時の後半カットのようにシーンから該当の敵を非表示にすることで、使うことが出来るようにする。</a:t>
            </a:r>
          </a:p>
        </p:txBody>
      </p:sp>
      <p:pic>
        <p:nvPicPr>
          <p:cNvPr id="25" name="図 24">
            <a:extLst>
              <a:ext uri="{FF2B5EF4-FFF2-40B4-BE49-F238E27FC236}">
                <a16:creationId xmlns:a16="http://schemas.microsoft.com/office/drawing/2014/main" id="{65393DD5-8450-4E27-8559-1AECFA10A7AF}"/>
              </a:ext>
            </a:extLst>
          </p:cNvPr>
          <p:cNvPicPr>
            <a:picLocks noChangeAspect="1"/>
          </p:cNvPicPr>
          <p:nvPr/>
        </p:nvPicPr>
        <p:blipFill rotWithShape="1">
          <a:blip r:embed="rId2"/>
          <a:srcRect l="22306" r="27506"/>
          <a:stretch/>
        </p:blipFill>
        <p:spPr>
          <a:xfrm>
            <a:off x="2647744" y="2071091"/>
            <a:ext cx="1363764" cy="2428784"/>
          </a:xfrm>
          <a:prstGeom prst="rect">
            <a:avLst/>
          </a:prstGeom>
        </p:spPr>
      </p:pic>
      <p:pic>
        <p:nvPicPr>
          <p:cNvPr id="26" name="図 25">
            <a:extLst>
              <a:ext uri="{FF2B5EF4-FFF2-40B4-BE49-F238E27FC236}">
                <a16:creationId xmlns:a16="http://schemas.microsoft.com/office/drawing/2014/main" id="{D33CCEC4-254D-43B0-B7CD-D3D1D0F00C38}"/>
              </a:ext>
            </a:extLst>
          </p:cNvPr>
          <p:cNvPicPr>
            <a:picLocks noChangeAspect="1"/>
          </p:cNvPicPr>
          <p:nvPr/>
        </p:nvPicPr>
        <p:blipFill rotWithShape="1">
          <a:blip r:embed="rId3"/>
          <a:srcRect l="22489" r="26910"/>
          <a:stretch/>
        </p:blipFill>
        <p:spPr>
          <a:xfrm>
            <a:off x="4321709" y="2070540"/>
            <a:ext cx="1361986" cy="2428784"/>
          </a:xfrm>
          <a:prstGeom prst="rect">
            <a:avLst/>
          </a:prstGeom>
        </p:spPr>
      </p:pic>
      <p:pic>
        <p:nvPicPr>
          <p:cNvPr id="27" name="図 26">
            <a:extLst>
              <a:ext uri="{FF2B5EF4-FFF2-40B4-BE49-F238E27FC236}">
                <a16:creationId xmlns:a16="http://schemas.microsoft.com/office/drawing/2014/main" id="{ED4D5FFC-9BEE-47EE-8305-25DA1186C302}"/>
              </a:ext>
            </a:extLst>
          </p:cNvPr>
          <p:cNvPicPr>
            <a:picLocks noChangeAspect="1"/>
          </p:cNvPicPr>
          <p:nvPr/>
        </p:nvPicPr>
        <p:blipFill rotWithShape="1">
          <a:blip r:embed="rId4"/>
          <a:srcRect l="22306" r="27506"/>
          <a:stretch/>
        </p:blipFill>
        <p:spPr>
          <a:xfrm>
            <a:off x="973469" y="2070539"/>
            <a:ext cx="1364074" cy="2429335"/>
          </a:xfrm>
          <a:prstGeom prst="rect">
            <a:avLst/>
          </a:prstGeom>
        </p:spPr>
      </p:pic>
      <p:sp>
        <p:nvSpPr>
          <p:cNvPr id="28" name="テキスト ボックス 27">
            <a:extLst>
              <a:ext uri="{FF2B5EF4-FFF2-40B4-BE49-F238E27FC236}">
                <a16:creationId xmlns:a16="http://schemas.microsoft.com/office/drawing/2014/main" id="{BC249730-60ED-4CBA-BBAB-83CC805828DA}"/>
              </a:ext>
            </a:extLst>
          </p:cNvPr>
          <p:cNvSpPr txBox="1"/>
          <p:nvPr/>
        </p:nvSpPr>
        <p:spPr>
          <a:xfrm>
            <a:off x="1306693" y="4524033"/>
            <a:ext cx="697627" cy="338554"/>
          </a:xfrm>
          <a:prstGeom prst="rect">
            <a:avLst/>
          </a:prstGeom>
          <a:noFill/>
        </p:spPr>
        <p:txBody>
          <a:bodyPr wrap="none" rtlCol="0">
            <a:spAutoFit/>
          </a:bodyPr>
          <a:lstStyle/>
          <a:p>
            <a:pPr algn="ctr"/>
            <a:r>
              <a:rPr kumimoji="1" lang="ja-JP" altLang="en-US" sz="800" dirty="0"/>
              <a:t>複数体攻撃</a:t>
            </a:r>
            <a:endParaRPr kumimoji="1" lang="en-US" altLang="ja-JP" sz="800" dirty="0"/>
          </a:p>
          <a:p>
            <a:pPr algn="ctr"/>
            <a:r>
              <a:rPr kumimoji="1" lang="ja-JP" altLang="en-US" sz="800" dirty="0"/>
              <a:t>３体用</a:t>
            </a:r>
          </a:p>
        </p:txBody>
      </p:sp>
      <p:sp>
        <p:nvSpPr>
          <p:cNvPr id="29" name="テキスト ボックス 28">
            <a:extLst>
              <a:ext uri="{FF2B5EF4-FFF2-40B4-BE49-F238E27FC236}">
                <a16:creationId xmlns:a16="http://schemas.microsoft.com/office/drawing/2014/main" id="{9E3D36EA-24C1-41A9-A372-877DB3BCA42C}"/>
              </a:ext>
            </a:extLst>
          </p:cNvPr>
          <p:cNvSpPr txBox="1"/>
          <p:nvPr/>
        </p:nvSpPr>
        <p:spPr>
          <a:xfrm>
            <a:off x="2724332" y="4524033"/>
            <a:ext cx="1210589" cy="461665"/>
          </a:xfrm>
          <a:prstGeom prst="rect">
            <a:avLst/>
          </a:prstGeom>
          <a:noFill/>
        </p:spPr>
        <p:txBody>
          <a:bodyPr wrap="none" rtlCol="0">
            <a:spAutoFit/>
          </a:bodyPr>
          <a:lstStyle/>
          <a:p>
            <a:pPr algn="ctr"/>
            <a:r>
              <a:rPr kumimoji="1" lang="ja-JP" altLang="en-US" sz="800" dirty="0"/>
              <a:t>複数体攻撃</a:t>
            </a:r>
            <a:endParaRPr kumimoji="1" lang="en-US" altLang="ja-JP" sz="800" dirty="0"/>
          </a:p>
          <a:p>
            <a:pPr algn="ctr"/>
            <a:r>
              <a:rPr kumimoji="1" lang="ja-JP" altLang="en-US" sz="800" dirty="0"/>
              <a:t>２体用</a:t>
            </a:r>
            <a:endParaRPr kumimoji="1" lang="en-US" altLang="ja-JP" sz="800" dirty="0"/>
          </a:p>
          <a:p>
            <a:pPr algn="ctr"/>
            <a:r>
              <a:rPr kumimoji="1" lang="ja-JP" altLang="en-US" sz="800" dirty="0"/>
              <a:t>（奥の１体を非表示）</a:t>
            </a:r>
          </a:p>
        </p:txBody>
      </p:sp>
      <p:sp>
        <p:nvSpPr>
          <p:cNvPr id="30" name="テキスト ボックス 29">
            <a:extLst>
              <a:ext uri="{FF2B5EF4-FFF2-40B4-BE49-F238E27FC236}">
                <a16:creationId xmlns:a16="http://schemas.microsoft.com/office/drawing/2014/main" id="{216950D7-EB8B-42E3-90ED-BE444A105B94}"/>
              </a:ext>
            </a:extLst>
          </p:cNvPr>
          <p:cNvSpPr txBox="1"/>
          <p:nvPr/>
        </p:nvSpPr>
        <p:spPr>
          <a:xfrm>
            <a:off x="4396725" y="4524033"/>
            <a:ext cx="1210589" cy="461665"/>
          </a:xfrm>
          <a:prstGeom prst="rect">
            <a:avLst/>
          </a:prstGeom>
          <a:noFill/>
        </p:spPr>
        <p:txBody>
          <a:bodyPr wrap="none" rtlCol="0">
            <a:spAutoFit/>
          </a:bodyPr>
          <a:lstStyle/>
          <a:p>
            <a:pPr algn="ctr"/>
            <a:r>
              <a:rPr kumimoji="1" lang="ja-JP" altLang="en-US" sz="800" dirty="0"/>
              <a:t>複数体攻撃</a:t>
            </a:r>
            <a:endParaRPr kumimoji="1" lang="en-US" altLang="ja-JP" sz="800" dirty="0"/>
          </a:p>
          <a:p>
            <a:pPr algn="ctr"/>
            <a:r>
              <a:rPr kumimoji="1" lang="ja-JP" altLang="en-US" sz="800" dirty="0"/>
              <a:t>１体用</a:t>
            </a:r>
            <a:endParaRPr kumimoji="1" lang="en-US" altLang="ja-JP" sz="800" dirty="0"/>
          </a:p>
          <a:p>
            <a:pPr algn="ctr"/>
            <a:r>
              <a:rPr kumimoji="1" lang="ja-JP" altLang="en-US" sz="800" dirty="0"/>
              <a:t>（奥の２体を非表示）</a:t>
            </a:r>
          </a:p>
        </p:txBody>
      </p:sp>
      <p:sp>
        <p:nvSpPr>
          <p:cNvPr id="31" name="テキスト ボックス 30">
            <a:extLst>
              <a:ext uri="{FF2B5EF4-FFF2-40B4-BE49-F238E27FC236}">
                <a16:creationId xmlns:a16="http://schemas.microsoft.com/office/drawing/2014/main" id="{47265282-BB7E-4793-9D74-5C9900DECA24}"/>
              </a:ext>
            </a:extLst>
          </p:cNvPr>
          <p:cNvSpPr txBox="1"/>
          <p:nvPr/>
        </p:nvSpPr>
        <p:spPr>
          <a:xfrm>
            <a:off x="973469" y="5062781"/>
            <a:ext cx="5955476" cy="246221"/>
          </a:xfrm>
          <a:prstGeom prst="rect">
            <a:avLst/>
          </a:prstGeom>
          <a:noFill/>
        </p:spPr>
        <p:txBody>
          <a:bodyPr wrap="none" rtlCol="0">
            <a:spAutoFit/>
          </a:bodyPr>
          <a:lstStyle/>
          <a:p>
            <a:r>
              <a:rPr kumimoji="1" lang="ja-JP" altLang="en-US" sz="1000" dirty="0"/>
              <a:t>また、このとき隊員のやられエフェクトが攻撃回数分表示する場合、その回数も減らすようにする。</a:t>
            </a:r>
          </a:p>
        </p:txBody>
      </p:sp>
    </p:spTree>
    <p:extLst>
      <p:ext uri="{BB962C8B-B14F-4D97-AF65-F5344CB8AC3E}">
        <p14:creationId xmlns:p14="http://schemas.microsoft.com/office/powerpoint/2010/main" val="483061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017AA257-E01E-47D4-96FA-B20F0B4038AB}"/>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382F8900-C742-4D49-97B2-E1B0A352AE6A}"/>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3" name="フッター プレースホルダー 2">
            <a:extLst>
              <a:ext uri="{FF2B5EF4-FFF2-40B4-BE49-F238E27FC236}">
                <a16:creationId xmlns:a16="http://schemas.microsoft.com/office/drawing/2014/main" id="{10F23E5C-439C-458F-B6DF-1534C2E9CDFB}"/>
              </a:ext>
            </a:extLst>
          </p:cNvPr>
          <p:cNvSpPr>
            <a:spLocks noGrp="1"/>
          </p:cNvSpPr>
          <p:nvPr>
            <p:ph type="ftr" sz="quarter" idx="11"/>
          </p:nvPr>
        </p:nvSpPr>
        <p:spPr/>
        <p:txBody>
          <a:bodyPr/>
          <a:lstStyle/>
          <a:p>
            <a:r>
              <a:rPr kumimoji="1" lang="en-US" altLang="ja-JP" dirty="0"/>
              <a:t>CONFIDENTIAL</a:t>
            </a:r>
            <a:r>
              <a:rPr kumimoji="1" lang="ja-JP" altLang="en-US" dirty="0"/>
              <a:t>（</a:t>
            </a:r>
            <a:r>
              <a:rPr kumimoji="1" lang="en-US" altLang="ja-JP" dirty="0"/>
              <a:t>ver.1.3</a:t>
            </a:r>
            <a:r>
              <a:rPr kumimoji="1" lang="ja-JP" altLang="en-US" dirty="0"/>
              <a:t>）</a:t>
            </a:r>
          </a:p>
        </p:txBody>
      </p:sp>
      <p:sp>
        <p:nvSpPr>
          <p:cNvPr id="11" name="テキスト ボックス 10">
            <a:extLst>
              <a:ext uri="{FF2B5EF4-FFF2-40B4-BE49-F238E27FC236}">
                <a16:creationId xmlns:a16="http://schemas.microsoft.com/office/drawing/2014/main" id="{D7B4DB71-1658-4843-8BB4-0F0EBF0325DC}"/>
              </a:ext>
            </a:extLst>
          </p:cNvPr>
          <p:cNvSpPr txBox="1"/>
          <p:nvPr/>
        </p:nvSpPr>
        <p:spPr>
          <a:xfrm>
            <a:off x="650009" y="545448"/>
            <a:ext cx="1261884" cy="276999"/>
          </a:xfrm>
          <a:prstGeom prst="rect">
            <a:avLst/>
          </a:prstGeom>
          <a:noFill/>
        </p:spPr>
        <p:txBody>
          <a:bodyPr wrap="none" rtlCol="0">
            <a:spAutoFit/>
          </a:bodyPr>
          <a:lstStyle/>
          <a:p>
            <a:r>
              <a:rPr kumimoji="1" lang="ja-JP" altLang="en-US" sz="1200" b="1" dirty="0"/>
              <a:t>○激怒とかばい</a:t>
            </a:r>
          </a:p>
        </p:txBody>
      </p:sp>
      <p:sp>
        <p:nvSpPr>
          <p:cNvPr id="13" name="テキスト ボックス 12">
            <a:extLst>
              <a:ext uri="{FF2B5EF4-FFF2-40B4-BE49-F238E27FC236}">
                <a16:creationId xmlns:a16="http://schemas.microsoft.com/office/drawing/2014/main" id="{925D5D00-5F68-4C63-9C38-4B4C5309CC7C}"/>
              </a:ext>
            </a:extLst>
          </p:cNvPr>
          <p:cNvSpPr txBox="1"/>
          <p:nvPr/>
        </p:nvSpPr>
        <p:spPr>
          <a:xfrm>
            <a:off x="811739" y="853225"/>
            <a:ext cx="3134191" cy="246221"/>
          </a:xfrm>
          <a:prstGeom prst="rect">
            <a:avLst/>
          </a:prstGeom>
          <a:noFill/>
        </p:spPr>
        <p:txBody>
          <a:bodyPr wrap="none" rtlCol="0">
            <a:spAutoFit/>
          </a:bodyPr>
          <a:lstStyle/>
          <a:p>
            <a:r>
              <a:rPr kumimoji="1" lang="ja-JP" altLang="en-US" sz="1000" dirty="0">
                <a:latin typeface="+mn-ea"/>
              </a:rPr>
              <a:t>雑魚怪獣に関しては、激怒とかばいは発生しない。</a:t>
            </a:r>
            <a:endParaRPr kumimoji="1" lang="en-US" altLang="ja-JP" sz="1000" dirty="0">
              <a:latin typeface="+mn-ea"/>
            </a:endParaRPr>
          </a:p>
        </p:txBody>
      </p:sp>
      <p:sp>
        <p:nvSpPr>
          <p:cNvPr id="18" name="テキスト ボックス 17">
            <a:extLst>
              <a:ext uri="{FF2B5EF4-FFF2-40B4-BE49-F238E27FC236}">
                <a16:creationId xmlns:a16="http://schemas.microsoft.com/office/drawing/2014/main" id="{2E57A619-2CC2-4CD7-A315-50312FEFC988}"/>
              </a:ext>
            </a:extLst>
          </p:cNvPr>
          <p:cNvSpPr txBox="1"/>
          <p:nvPr/>
        </p:nvSpPr>
        <p:spPr>
          <a:xfrm>
            <a:off x="650009" y="1276346"/>
            <a:ext cx="1107996" cy="276999"/>
          </a:xfrm>
          <a:prstGeom prst="rect">
            <a:avLst/>
          </a:prstGeom>
          <a:noFill/>
        </p:spPr>
        <p:txBody>
          <a:bodyPr wrap="none" rtlCol="0">
            <a:spAutoFit/>
          </a:bodyPr>
          <a:lstStyle/>
          <a:p>
            <a:r>
              <a:rPr kumimoji="1" lang="ja-JP" altLang="en-US" sz="1200" b="1" dirty="0"/>
              <a:t>○属性と弱点</a:t>
            </a:r>
          </a:p>
        </p:txBody>
      </p:sp>
      <p:sp>
        <p:nvSpPr>
          <p:cNvPr id="20" name="テキスト ボックス 19">
            <a:extLst>
              <a:ext uri="{FF2B5EF4-FFF2-40B4-BE49-F238E27FC236}">
                <a16:creationId xmlns:a16="http://schemas.microsoft.com/office/drawing/2014/main" id="{67A6E92F-7360-4D0E-85AF-9CF70C4E6AED}"/>
              </a:ext>
            </a:extLst>
          </p:cNvPr>
          <p:cNvSpPr txBox="1"/>
          <p:nvPr/>
        </p:nvSpPr>
        <p:spPr>
          <a:xfrm>
            <a:off x="811739" y="1584123"/>
            <a:ext cx="3134191" cy="400110"/>
          </a:xfrm>
          <a:prstGeom prst="rect">
            <a:avLst/>
          </a:prstGeom>
          <a:noFill/>
        </p:spPr>
        <p:txBody>
          <a:bodyPr wrap="none" rtlCol="0">
            <a:spAutoFit/>
          </a:bodyPr>
          <a:lstStyle/>
          <a:p>
            <a:r>
              <a:rPr kumimoji="1" lang="ja-JP" altLang="en-US" sz="1000" dirty="0">
                <a:latin typeface="+mn-ea"/>
              </a:rPr>
              <a:t>各雑魚には部位と同様、属性が割り振られる想定。</a:t>
            </a:r>
            <a:endParaRPr kumimoji="1" lang="en-US" altLang="ja-JP" sz="1000" dirty="0">
              <a:latin typeface="+mn-ea"/>
            </a:endParaRPr>
          </a:p>
          <a:p>
            <a:r>
              <a:rPr kumimoji="1" lang="ja-JP" altLang="en-US" sz="1000" dirty="0">
                <a:latin typeface="+mn-ea"/>
              </a:rPr>
              <a:t>弱点については、基本的には作成しない。</a:t>
            </a:r>
            <a:endParaRPr kumimoji="1" lang="en-US" altLang="ja-JP" sz="1000" dirty="0">
              <a:latin typeface="+mn-ea"/>
            </a:endParaRPr>
          </a:p>
        </p:txBody>
      </p:sp>
      <p:sp>
        <p:nvSpPr>
          <p:cNvPr id="9" name="テキスト ボックス 8">
            <a:extLst>
              <a:ext uri="{FF2B5EF4-FFF2-40B4-BE49-F238E27FC236}">
                <a16:creationId xmlns:a16="http://schemas.microsoft.com/office/drawing/2014/main" id="{23497ED9-6E7B-4A8A-AEC8-10B8DDE4348D}"/>
              </a:ext>
            </a:extLst>
          </p:cNvPr>
          <p:cNvSpPr txBox="1"/>
          <p:nvPr/>
        </p:nvSpPr>
        <p:spPr>
          <a:xfrm>
            <a:off x="650009" y="2175322"/>
            <a:ext cx="1095172" cy="276999"/>
          </a:xfrm>
          <a:prstGeom prst="rect">
            <a:avLst/>
          </a:prstGeom>
          <a:noFill/>
        </p:spPr>
        <p:txBody>
          <a:bodyPr wrap="none" rtlCol="0">
            <a:spAutoFit/>
          </a:bodyPr>
          <a:lstStyle/>
          <a:p>
            <a:r>
              <a:rPr kumimoji="1" lang="ja-JP" altLang="en-US" sz="1200" b="1" dirty="0"/>
              <a:t>○</a:t>
            </a:r>
            <a:r>
              <a:rPr kumimoji="1" lang="en-US" altLang="ja-JP" sz="1200" b="1" dirty="0"/>
              <a:t>UI</a:t>
            </a:r>
            <a:r>
              <a:rPr kumimoji="1" lang="ja-JP" altLang="en-US" sz="1200" b="1" dirty="0"/>
              <a:t>について</a:t>
            </a:r>
          </a:p>
        </p:txBody>
      </p:sp>
      <p:sp>
        <p:nvSpPr>
          <p:cNvPr id="10" name="テキスト ボックス 9">
            <a:extLst>
              <a:ext uri="{FF2B5EF4-FFF2-40B4-BE49-F238E27FC236}">
                <a16:creationId xmlns:a16="http://schemas.microsoft.com/office/drawing/2014/main" id="{82E3C27B-134D-4CE3-A3D8-F248865B5EC7}"/>
              </a:ext>
            </a:extLst>
          </p:cNvPr>
          <p:cNvSpPr txBox="1"/>
          <p:nvPr/>
        </p:nvSpPr>
        <p:spPr>
          <a:xfrm>
            <a:off x="811739" y="2483099"/>
            <a:ext cx="4604146" cy="246221"/>
          </a:xfrm>
          <a:prstGeom prst="rect">
            <a:avLst/>
          </a:prstGeom>
          <a:noFill/>
        </p:spPr>
        <p:txBody>
          <a:bodyPr wrap="none" rtlCol="0">
            <a:spAutoFit/>
          </a:bodyPr>
          <a:lstStyle/>
          <a:p>
            <a:r>
              <a:rPr kumimoji="1" lang="en-US" altLang="ja-JP" sz="1000" dirty="0">
                <a:latin typeface="+mn-ea"/>
              </a:rPr>
              <a:t>UI</a:t>
            </a:r>
            <a:r>
              <a:rPr kumimoji="1" lang="ja-JP" altLang="en-US" sz="1000" dirty="0">
                <a:latin typeface="+mn-ea"/>
              </a:rPr>
              <a:t>については基本的には前述の</a:t>
            </a:r>
            <a:r>
              <a:rPr kumimoji="1" lang="en-US" altLang="ja-JP" sz="1000" dirty="0">
                <a:latin typeface="+mn-ea"/>
              </a:rPr>
              <a:t>HP</a:t>
            </a:r>
            <a:r>
              <a:rPr kumimoji="1" lang="ja-JP" altLang="en-US" sz="1000" dirty="0">
                <a:latin typeface="+mn-ea"/>
              </a:rPr>
              <a:t>ゲージを除いて通常怪獣と同じとする。</a:t>
            </a:r>
            <a:endParaRPr kumimoji="1" lang="en-US" altLang="ja-JP" sz="1000" dirty="0">
              <a:latin typeface="+mn-ea"/>
            </a:endParaRPr>
          </a:p>
        </p:txBody>
      </p:sp>
    </p:spTree>
    <p:extLst>
      <p:ext uri="{BB962C8B-B14F-4D97-AF65-F5344CB8AC3E}">
        <p14:creationId xmlns:p14="http://schemas.microsoft.com/office/powerpoint/2010/main" val="3310658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017AA257-E01E-47D4-96FA-B20F0B4038AB}"/>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12" name="テキスト ボックス 11">
            <a:extLst>
              <a:ext uri="{FF2B5EF4-FFF2-40B4-BE49-F238E27FC236}">
                <a16:creationId xmlns:a16="http://schemas.microsoft.com/office/drawing/2014/main" id="{382F8900-C742-4D49-97B2-E1B0A352AE6A}"/>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13" name="テキスト ボックス 12">
            <a:extLst>
              <a:ext uri="{FF2B5EF4-FFF2-40B4-BE49-F238E27FC236}">
                <a16:creationId xmlns:a16="http://schemas.microsoft.com/office/drawing/2014/main" id="{B123F856-9957-4698-981E-7E3E7A7B52E0}"/>
              </a:ext>
            </a:extLst>
          </p:cNvPr>
          <p:cNvSpPr txBox="1"/>
          <p:nvPr/>
        </p:nvSpPr>
        <p:spPr>
          <a:xfrm>
            <a:off x="415419" y="538799"/>
            <a:ext cx="3775393" cy="307777"/>
          </a:xfrm>
          <a:prstGeom prst="rect">
            <a:avLst/>
          </a:prstGeom>
          <a:noFill/>
        </p:spPr>
        <p:txBody>
          <a:bodyPr wrap="none" rtlCol="0">
            <a:spAutoFit/>
          </a:bodyPr>
          <a:lstStyle/>
          <a:p>
            <a:r>
              <a:rPr kumimoji="1" lang="ja-JP" altLang="en-US" sz="1400" b="1" dirty="0"/>
              <a:t>●怪獣攻撃ダメージ演出コンテ（シーン２）</a:t>
            </a:r>
          </a:p>
        </p:txBody>
      </p:sp>
      <p:sp>
        <p:nvSpPr>
          <p:cNvPr id="19" name="テキスト ボックス 18">
            <a:extLst>
              <a:ext uri="{FF2B5EF4-FFF2-40B4-BE49-F238E27FC236}">
                <a16:creationId xmlns:a16="http://schemas.microsoft.com/office/drawing/2014/main" id="{2334FB14-EF69-4085-B1E2-E2C25F3D3985}"/>
              </a:ext>
            </a:extLst>
          </p:cNvPr>
          <p:cNvSpPr txBox="1"/>
          <p:nvPr/>
        </p:nvSpPr>
        <p:spPr>
          <a:xfrm>
            <a:off x="536260" y="879459"/>
            <a:ext cx="2159566" cy="307777"/>
          </a:xfrm>
          <a:prstGeom prst="rect">
            <a:avLst/>
          </a:prstGeom>
          <a:noFill/>
        </p:spPr>
        <p:txBody>
          <a:bodyPr wrap="none" rtlCol="0">
            <a:spAutoFit/>
          </a:bodyPr>
          <a:lstStyle/>
          <a:p>
            <a:r>
              <a:rPr kumimoji="1" lang="ja-JP" altLang="en-US" sz="1400" b="1" dirty="0"/>
              <a:t>・ダメージシーンの基本</a:t>
            </a:r>
          </a:p>
        </p:txBody>
      </p:sp>
      <p:sp>
        <p:nvSpPr>
          <p:cNvPr id="41" name="テキスト ボックス 40">
            <a:extLst>
              <a:ext uri="{FF2B5EF4-FFF2-40B4-BE49-F238E27FC236}">
                <a16:creationId xmlns:a16="http://schemas.microsoft.com/office/drawing/2014/main" id="{CD2C7C1D-4E31-44BB-BF88-D4E337CE9BD9}"/>
              </a:ext>
            </a:extLst>
          </p:cNvPr>
          <p:cNvSpPr txBox="1"/>
          <p:nvPr/>
        </p:nvSpPr>
        <p:spPr>
          <a:xfrm>
            <a:off x="669587" y="1217178"/>
            <a:ext cx="5468164" cy="338554"/>
          </a:xfrm>
          <a:prstGeom prst="rect">
            <a:avLst/>
          </a:prstGeom>
          <a:noFill/>
        </p:spPr>
        <p:txBody>
          <a:bodyPr wrap="none" rtlCol="0">
            <a:spAutoFit/>
          </a:bodyPr>
          <a:lstStyle/>
          <a:p>
            <a:r>
              <a:rPr kumimoji="1" lang="ja-JP" altLang="en-US" sz="800" dirty="0"/>
              <a:t>キャラのフィールド配置の場所で怯みモーションを再生しつつ、↓のような画面になるようにカメラを移動させる。</a:t>
            </a:r>
            <a:endParaRPr kumimoji="1" lang="en-US" altLang="ja-JP" sz="800" dirty="0"/>
          </a:p>
          <a:p>
            <a:r>
              <a:rPr kumimoji="1" lang="ja-JP" altLang="en-US" sz="800" dirty="0"/>
              <a:t>これが基本の動きとなる。</a:t>
            </a:r>
            <a:endParaRPr kumimoji="1" lang="en-US" altLang="ja-JP" sz="800" dirty="0"/>
          </a:p>
        </p:txBody>
      </p:sp>
      <p:sp>
        <p:nvSpPr>
          <p:cNvPr id="16" name="テキスト ボックス 15">
            <a:extLst>
              <a:ext uri="{FF2B5EF4-FFF2-40B4-BE49-F238E27FC236}">
                <a16:creationId xmlns:a16="http://schemas.microsoft.com/office/drawing/2014/main" id="{147E4C4E-08FB-42D0-9D76-D6F8D2E7CA85}"/>
              </a:ext>
            </a:extLst>
          </p:cNvPr>
          <p:cNvSpPr txBox="1"/>
          <p:nvPr/>
        </p:nvSpPr>
        <p:spPr>
          <a:xfrm>
            <a:off x="5559326" y="1707569"/>
            <a:ext cx="1210588" cy="246221"/>
          </a:xfrm>
          <a:prstGeom prst="rect">
            <a:avLst/>
          </a:prstGeom>
          <a:noFill/>
        </p:spPr>
        <p:txBody>
          <a:bodyPr wrap="none" rtlCol="0">
            <a:spAutoFit/>
          </a:bodyPr>
          <a:lstStyle/>
          <a:p>
            <a:r>
              <a:rPr kumimoji="1" lang="ja-JP" altLang="en-US" sz="1000" dirty="0"/>
              <a:t>演出終了画面の枠</a:t>
            </a:r>
          </a:p>
        </p:txBody>
      </p:sp>
      <p:grpSp>
        <p:nvGrpSpPr>
          <p:cNvPr id="5" name="グループ化 4">
            <a:extLst>
              <a:ext uri="{FF2B5EF4-FFF2-40B4-BE49-F238E27FC236}">
                <a16:creationId xmlns:a16="http://schemas.microsoft.com/office/drawing/2014/main" id="{D7E14B3C-9E61-4F5D-9092-B92C114BEC39}"/>
              </a:ext>
            </a:extLst>
          </p:cNvPr>
          <p:cNvGrpSpPr/>
          <p:nvPr/>
        </p:nvGrpSpPr>
        <p:grpSpPr>
          <a:xfrm>
            <a:off x="536260" y="1767708"/>
            <a:ext cx="5511855" cy="2665265"/>
            <a:chOff x="536260" y="1767708"/>
            <a:chExt cx="5511855" cy="2665265"/>
          </a:xfrm>
        </p:grpSpPr>
        <p:grpSp>
          <p:nvGrpSpPr>
            <p:cNvPr id="14" name="グループ化 13">
              <a:extLst>
                <a:ext uri="{FF2B5EF4-FFF2-40B4-BE49-F238E27FC236}">
                  <a16:creationId xmlns:a16="http://schemas.microsoft.com/office/drawing/2014/main" id="{9A44C6DA-08FF-492B-B7A9-B72FD38EF48D}"/>
                </a:ext>
              </a:extLst>
            </p:cNvPr>
            <p:cNvGrpSpPr/>
            <p:nvPr/>
          </p:nvGrpSpPr>
          <p:grpSpPr>
            <a:xfrm>
              <a:off x="536260" y="1767708"/>
              <a:ext cx="5471297" cy="2371888"/>
              <a:chOff x="285879" y="1432428"/>
              <a:chExt cx="5471297" cy="2371888"/>
            </a:xfrm>
          </p:grpSpPr>
          <p:sp>
            <p:nvSpPr>
              <p:cNvPr id="4" name="台形 3">
                <a:extLst>
                  <a:ext uri="{FF2B5EF4-FFF2-40B4-BE49-F238E27FC236}">
                    <a16:creationId xmlns:a16="http://schemas.microsoft.com/office/drawing/2014/main" id="{2776F333-A071-4DCB-B612-D858FF50CDA1}"/>
                  </a:ext>
                </a:extLst>
              </p:cNvPr>
              <p:cNvSpPr/>
              <p:nvPr/>
            </p:nvSpPr>
            <p:spPr>
              <a:xfrm>
                <a:off x="285879" y="2561966"/>
                <a:ext cx="5471297" cy="1242350"/>
              </a:xfrm>
              <a:prstGeom prst="trapezoid">
                <a:avLst>
                  <a:gd name="adj" fmla="val 31747"/>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3BABF619-04A3-44B3-B0EA-511BC2DC4A50}"/>
                  </a:ext>
                </a:extLst>
              </p:cNvPr>
              <p:cNvGrpSpPr/>
              <p:nvPr/>
            </p:nvGrpSpPr>
            <p:grpSpPr>
              <a:xfrm>
                <a:off x="713041" y="1432428"/>
                <a:ext cx="4239959" cy="1129538"/>
                <a:chOff x="713041" y="1432428"/>
                <a:chExt cx="4239959" cy="1129538"/>
              </a:xfrm>
            </p:grpSpPr>
            <p:sp>
              <p:nvSpPr>
                <p:cNvPr id="8" name="フローチャート: カード 7">
                  <a:extLst>
                    <a:ext uri="{FF2B5EF4-FFF2-40B4-BE49-F238E27FC236}">
                      <a16:creationId xmlns:a16="http://schemas.microsoft.com/office/drawing/2014/main" id="{3D774B82-F05D-4957-9EA2-07F2F935CC1A}"/>
                    </a:ext>
                  </a:extLst>
                </p:cNvPr>
                <p:cNvSpPr/>
                <p:nvPr/>
              </p:nvSpPr>
              <p:spPr>
                <a:xfrm>
                  <a:off x="713041" y="1667666"/>
                  <a:ext cx="708660" cy="894300"/>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フローチャート: カード 34">
                  <a:extLst>
                    <a:ext uri="{FF2B5EF4-FFF2-40B4-BE49-F238E27FC236}">
                      <a16:creationId xmlns:a16="http://schemas.microsoft.com/office/drawing/2014/main" id="{2225B9F4-5FA0-47C7-9CCE-8AB12E4A2DB2}"/>
                    </a:ext>
                  </a:extLst>
                </p:cNvPr>
                <p:cNvSpPr/>
                <p:nvPr/>
              </p:nvSpPr>
              <p:spPr>
                <a:xfrm flipH="1">
                  <a:off x="1427131" y="2018280"/>
                  <a:ext cx="343471" cy="543686"/>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ローチャート: 処理 8">
                  <a:extLst>
                    <a:ext uri="{FF2B5EF4-FFF2-40B4-BE49-F238E27FC236}">
                      <a16:creationId xmlns:a16="http://schemas.microsoft.com/office/drawing/2014/main" id="{BDE457B7-8BE5-488F-8E79-22060D866D25}"/>
                    </a:ext>
                  </a:extLst>
                </p:cNvPr>
                <p:cNvSpPr/>
                <p:nvPr/>
              </p:nvSpPr>
              <p:spPr>
                <a:xfrm>
                  <a:off x="2303077" y="1432428"/>
                  <a:ext cx="708660" cy="112953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フローチャート: 処理 36">
                  <a:extLst>
                    <a:ext uri="{FF2B5EF4-FFF2-40B4-BE49-F238E27FC236}">
                      <a16:creationId xmlns:a16="http://schemas.microsoft.com/office/drawing/2014/main" id="{0E57CB3A-5B7B-4F02-8A41-D86C97559C39}"/>
                    </a:ext>
                  </a:extLst>
                </p:cNvPr>
                <p:cNvSpPr/>
                <p:nvPr/>
              </p:nvSpPr>
              <p:spPr>
                <a:xfrm>
                  <a:off x="3361960" y="1681224"/>
                  <a:ext cx="552568" cy="88074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フローチャート: 処理 37">
                  <a:extLst>
                    <a:ext uri="{FF2B5EF4-FFF2-40B4-BE49-F238E27FC236}">
                      <a16:creationId xmlns:a16="http://schemas.microsoft.com/office/drawing/2014/main" id="{154DB7FF-ED54-436A-8C7A-7B47E811E665}"/>
                    </a:ext>
                  </a:extLst>
                </p:cNvPr>
                <p:cNvSpPr/>
                <p:nvPr/>
              </p:nvSpPr>
              <p:spPr>
                <a:xfrm>
                  <a:off x="3914528" y="2036413"/>
                  <a:ext cx="1038472" cy="52555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3" name="図 2">
              <a:extLst>
                <a:ext uri="{FF2B5EF4-FFF2-40B4-BE49-F238E27FC236}">
                  <a16:creationId xmlns:a16="http://schemas.microsoft.com/office/drawing/2014/main" id="{2538B92E-AB0B-4E72-9B45-8BEEDFBE5281}"/>
                </a:ext>
              </a:extLst>
            </p:cNvPr>
            <p:cNvPicPr>
              <a:picLocks noChangeAspect="1"/>
            </p:cNvPicPr>
            <p:nvPr/>
          </p:nvPicPr>
          <p:blipFill>
            <a:blip r:embed="rId2"/>
            <a:stretch>
              <a:fillRect/>
            </a:stretch>
          </p:blipFill>
          <p:spPr>
            <a:xfrm>
              <a:off x="1081532" y="2557560"/>
              <a:ext cx="1255885" cy="963251"/>
            </a:xfrm>
            <a:prstGeom prst="rect">
              <a:avLst/>
            </a:prstGeom>
          </p:spPr>
        </p:pic>
        <p:pic>
          <p:nvPicPr>
            <p:cNvPr id="30" name="図 29">
              <a:extLst>
                <a:ext uri="{FF2B5EF4-FFF2-40B4-BE49-F238E27FC236}">
                  <a16:creationId xmlns:a16="http://schemas.microsoft.com/office/drawing/2014/main" id="{5651A57D-B2D6-4942-B16C-FA46770E39E8}"/>
                </a:ext>
              </a:extLst>
            </p:cNvPr>
            <p:cNvPicPr>
              <a:picLocks noChangeAspect="1"/>
            </p:cNvPicPr>
            <p:nvPr/>
          </p:nvPicPr>
          <p:blipFill>
            <a:blip r:embed="rId2"/>
            <a:stretch>
              <a:fillRect/>
            </a:stretch>
          </p:blipFill>
          <p:spPr>
            <a:xfrm>
              <a:off x="2262632" y="2283240"/>
              <a:ext cx="1255885" cy="963251"/>
            </a:xfrm>
            <a:prstGeom prst="rect">
              <a:avLst/>
            </a:prstGeom>
          </p:spPr>
        </p:pic>
        <p:pic>
          <p:nvPicPr>
            <p:cNvPr id="31" name="図 30">
              <a:extLst>
                <a:ext uri="{FF2B5EF4-FFF2-40B4-BE49-F238E27FC236}">
                  <a16:creationId xmlns:a16="http://schemas.microsoft.com/office/drawing/2014/main" id="{2924C317-9006-4913-A658-234641471285}"/>
                </a:ext>
              </a:extLst>
            </p:cNvPr>
            <p:cNvPicPr>
              <a:picLocks noChangeAspect="1"/>
            </p:cNvPicPr>
            <p:nvPr/>
          </p:nvPicPr>
          <p:blipFill>
            <a:blip r:embed="rId2"/>
            <a:stretch>
              <a:fillRect/>
            </a:stretch>
          </p:blipFill>
          <p:spPr>
            <a:xfrm>
              <a:off x="3001772" y="2902026"/>
              <a:ext cx="1255885" cy="963251"/>
            </a:xfrm>
            <a:prstGeom prst="rect">
              <a:avLst/>
            </a:prstGeom>
          </p:spPr>
        </p:pic>
        <p:pic>
          <p:nvPicPr>
            <p:cNvPr id="32" name="図 31">
              <a:extLst>
                <a:ext uri="{FF2B5EF4-FFF2-40B4-BE49-F238E27FC236}">
                  <a16:creationId xmlns:a16="http://schemas.microsoft.com/office/drawing/2014/main" id="{BD38BA3E-00C1-4626-8615-28DDC22FA75F}"/>
                </a:ext>
              </a:extLst>
            </p:cNvPr>
            <p:cNvPicPr>
              <a:picLocks noChangeAspect="1"/>
            </p:cNvPicPr>
            <p:nvPr/>
          </p:nvPicPr>
          <p:blipFill>
            <a:blip r:embed="rId2"/>
            <a:stretch>
              <a:fillRect/>
            </a:stretch>
          </p:blipFill>
          <p:spPr>
            <a:xfrm>
              <a:off x="4071674" y="2283240"/>
              <a:ext cx="1255885" cy="963251"/>
            </a:xfrm>
            <a:prstGeom prst="rect">
              <a:avLst/>
            </a:prstGeom>
          </p:spPr>
        </p:pic>
        <p:sp>
          <p:nvSpPr>
            <p:cNvPr id="42" name="正方形/長方形 41">
              <a:extLst>
                <a:ext uri="{FF2B5EF4-FFF2-40B4-BE49-F238E27FC236}">
                  <a16:creationId xmlns:a16="http://schemas.microsoft.com/office/drawing/2014/main" id="{FB6FC744-2F04-4411-BE6D-68FAA6427273}"/>
                </a:ext>
              </a:extLst>
            </p:cNvPr>
            <p:cNvSpPr/>
            <p:nvPr/>
          </p:nvSpPr>
          <p:spPr>
            <a:xfrm>
              <a:off x="787632" y="1953790"/>
              <a:ext cx="1254642" cy="19359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F476CD1D-BAFB-4259-A1A1-56BAF8E9AC33}"/>
                </a:ext>
              </a:extLst>
            </p:cNvPr>
            <p:cNvSpPr/>
            <p:nvPr/>
          </p:nvSpPr>
          <p:spPr>
            <a:xfrm>
              <a:off x="4793473" y="1926334"/>
              <a:ext cx="1254642" cy="19359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0FDB8E25-F937-47A9-ADC7-EC5EE2098009}"/>
                </a:ext>
              </a:extLst>
            </p:cNvPr>
            <p:cNvSpPr/>
            <p:nvPr/>
          </p:nvSpPr>
          <p:spPr>
            <a:xfrm>
              <a:off x="2335833" y="3829441"/>
              <a:ext cx="2164080" cy="6035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カメラが移動</a:t>
              </a:r>
            </a:p>
          </p:txBody>
        </p:sp>
      </p:grpSp>
      <p:sp>
        <p:nvSpPr>
          <p:cNvPr id="46" name="テキスト ボックス 45">
            <a:extLst>
              <a:ext uri="{FF2B5EF4-FFF2-40B4-BE49-F238E27FC236}">
                <a16:creationId xmlns:a16="http://schemas.microsoft.com/office/drawing/2014/main" id="{493F621C-90E5-4607-919E-2CC88AEDD91F}"/>
              </a:ext>
            </a:extLst>
          </p:cNvPr>
          <p:cNvSpPr txBox="1"/>
          <p:nvPr/>
        </p:nvSpPr>
        <p:spPr>
          <a:xfrm>
            <a:off x="182338" y="1741079"/>
            <a:ext cx="1210588" cy="246221"/>
          </a:xfrm>
          <a:prstGeom prst="rect">
            <a:avLst/>
          </a:prstGeom>
          <a:noFill/>
        </p:spPr>
        <p:txBody>
          <a:bodyPr wrap="none" rtlCol="0">
            <a:spAutoFit/>
          </a:bodyPr>
          <a:lstStyle/>
          <a:p>
            <a:r>
              <a:rPr kumimoji="1" lang="ja-JP" altLang="en-US" sz="1000" dirty="0"/>
              <a:t>演出開始画面の枠</a:t>
            </a:r>
          </a:p>
        </p:txBody>
      </p:sp>
      <p:sp>
        <p:nvSpPr>
          <p:cNvPr id="48" name="テキスト ボックス 47">
            <a:extLst>
              <a:ext uri="{FF2B5EF4-FFF2-40B4-BE49-F238E27FC236}">
                <a16:creationId xmlns:a16="http://schemas.microsoft.com/office/drawing/2014/main" id="{C8485FD8-6854-4F2A-A73C-E0B5FE2A081F}"/>
              </a:ext>
            </a:extLst>
          </p:cNvPr>
          <p:cNvSpPr txBox="1"/>
          <p:nvPr/>
        </p:nvSpPr>
        <p:spPr>
          <a:xfrm>
            <a:off x="536260" y="4952010"/>
            <a:ext cx="723275" cy="307777"/>
          </a:xfrm>
          <a:prstGeom prst="rect">
            <a:avLst/>
          </a:prstGeom>
          <a:noFill/>
        </p:spPr>
        <p:txBody>
          <a:bodyPr wrap="none" rtlCol="0">
            <a:spAutoFit/>
          </a:bodyPr>
          <a:lstStyle/>
          <a:p>
            <a:r>
              <a:rPr kumimoji="1" lang="ja-JP" altLang="en-US" sz="1400" b="1" dirty="0"/>
              <a:t>・瓦礫</a:t>
            </a:r>
          </a:p>
        </p:txBody>
      </p:sp>
      <p:sp>
        <p:nvSpPr>
          <p:cNvPr id="49" name="テキスト ボックス 48">
            <a:extLst>
              <a:ext uri="{FF2B5EF4-FFF2-40B4-BE49-F238E27FC236}">
                <a16:creationId xmlns:a16="http://schemas.microsoft.com/office/drawing/2014/main" id="{6C4A6524-6E41-4250-B881-BBD58DA7DE99}"/>
              </a:ext>
            </a:extLst>
          </p:cNvPr>
          <p:cNvSpPr txBox="1"/>
          <p:nvPr/>
        </p:nvSpPr>
        <p:spPr>
          <a:xfrm>
            <a:off x="669587" y="5275345"/>
            <a:ext cx="3775393" cy="584775"/>
          </a:xfrm>
          <a:prstGeom prst="rect">
            <a:avLst/>
          </a:prstGeom>
          <a:noFill/>
        </p:spPr>
        <p:txBody>
          <a:bodyPr wrap="none" rtlCol="0">
            <a:spAutoFit/>
          </a:bodyPr>
          <a:lstStyle/>
          <a:p>
            <a:r>
              <a:rPr kumimoji="1" lang="ja-JP" altLang="en-US" sz="800" dirty="0"/>
              <a:t>上記と同様にカメラ移動をしつつ、フィールドに瓦礫を落下させる。</a:t>
            </a:r>
            <a:endParaRPr kumimoji="1" lang="en-US" altLang="ja-JP" sz="800" dirty="0"/>
          </a:p>
          <a:p>
            <a:r>
              <a:rPr kumimoji="1" lang="ja-JP" altLang="en-US" sz="800" dirty="0"/>
              <a:t>瓦礫落下時に画面振動を加える。</a:t>
            </a:r>
            <a:endParaRPr kumimoji="1" lang="en-US" altLang="ja-JP" sz="800" dirty="0"/>
          </a:p>
          <a:p>
            <a:endParaRPr kumimoji="1" lang="en-US" altLang="ja-JP" sz="800" dirty="0"/>
          </a:p>
          <a:p>
            <a:r>
              <a:rPr kumimoji="1" lang="ja-JP" altLang="en-US" sz="800" dirty="0"/>
              <a:t>揺れと瓦礫が同時の場合も、揺れつつも、瓦礫の落下がわかる振動が欲しい。</a:t>
            </a:r>
            <a:endParaRPr kumimoji="1" lang="en-US" altLang="ja-JP" sz="800" dirty="0"/>
          </a:p>
        </p:txBody>
      </p:sp>
      <p:sp>
        <p:nvSpPr>
          <p:cNvPr id="53" name="テキスト ボックス 52">
            <a:extLst>
              <a:ext uri="{FF2B5EF4-FFF2-40B4-BE49-F238E27FC236}">
                <a16:creationId xmlns:a16="http://schemas.microsoft.com/office/drawing/2014/main" id="{65E919CF-0AB3-4732-8B6B-87AEB0E239AF}"/>
              </a:ext>
            </a:extLst>
          </p:cNvPr>
          <p:cNvSpPr txBox="1"/>
          <p:nvPr/>
        </p:nvSpPr>
        <p:spPr>
          <a:xfrm>
            <a:off x="536260" y="4325393"/>
            <a:ext cx="723275" cy="307777"/>
          </a:xfrm>
          <a:prstGeom prst="rect">
            <a:avLst/>
          </a:prstGeom>
          <a:noFill/>
        </p:spPr>
        <p:txBody>
          <a:bodyPr wrap="none" rtlCol="0">
            <a:spAutoFit/>
          </a:bodyPr>
          <a:lstStyle/>
          <a:p>
            <a:r>
              <a:rPr kumimoji="1" lang="ja-JP" altLang="en-US" sz="1400" b="1" dirty="0"/>
              <a:t>・揺れ</a:t>
            </a:r>
          </a:p>
        </p:txBody>
      </p:sp>
      <p:sp>
        <p:nvSpPr>
          <p:cNvPr id="54" name="テキスト ボックス 53">
            <a:extLst>
              <a:ext uri="{FF2B5EF4-FFF2-40B4-BE49-F238E27FC236}">
                <a16:creationId xmlns:a16="http://schemas.microsoft.com/office/drawing/2014/main" id="{A004A6BF-1F64-462A-ADD3-7442ED437FFD}"/>
              </a:ext>
            </a:extLst>
          </p:cNvPr>
          <p:cNvSpPr txBox="1"/>
          <p:nvPr/>
        </p:nvSpPr>
        <p:spPr>
          <a:xfrm>
            <a:off x="665761" y="4610067"/>
            <a:ext cx="2133918" cy="215444"/>
          </a:xfrm>
          <a:prstGeom prst="rect">
            <a:avLst/>
          </a:prstGeom>
          <a:noFill/>
        </p:spPr>
        <p:txBody>
          <a:bodyPr wrap="none" rtlCol="0">
            <a:spAutoFit/>
          </a:bodyPr>
          <a:lstStyle/>
          <a:p>
            <a:r>
              <a:rPr kumimoji="1" lang="ja-JP" altLang="en-US" sz="800" dirty="0"/>
              <a:t>移動ちゅう常にカメラに画面振動を行う。</a:t>
            </a:r>
            <a:endParaRPr kumimoji="1" lang="en-US" altLang="ja-JP" sz="800" dirty="0"/>
          </a:p>
        </p:txBody>
      </p:sp>
      <p:sp>
        <p:nvSpPr>
          <p:cNvPr id="6" name="フッター プレースホルダー 5">
            <a:extLst>
              <a:ext uri="{FF2B5EF4-FFF2-40B4-BE49-F238E27FC236}">
                <a16:creationId xmlns:a16="http://schemas.microsoft.com/office/drawing/2014/main" id="{7683939E-CDB0-4199-8C8A-BD445E4B3EDF}"/>
              </a:ext>
            </a:extLst>
          </p:cNvPr>
          <p:cNvSpPr>
            <a:spLocks noGrp="1"/>
          </p:cNvSpPr>
          <p:nvPr>
            <p:ph type="ftr" sz="quarter" idx="11"/>
          </p:nvPr>
        </p:nvSpPr>
        <p:spPr/>
        <p:txBody>
          <a:bodyPr/>
          <a:lstStyle/>
          <a:p>
            <a:r>
              <a:rPr kumimoji="1" lang="en-US" altLang="ja-JP" dirty="0"/>
              <a:t>CONFIDENTIAL</a:t>
            </a:r>
            <a:r>
              <a:rPr kumimoji="1" lang="ja-JP" altLang="en-US" dirty="0"/>
              <a:t>（</a:t>
            </a:r>
            <a:r>
              <a:rPr kumimoji="1" lang="en-US" altLang="ja-JP" dirty="0"/>
              <a:t>ver.1.3</a:t>
            </a:r>
            <a:r>
              <a:rPr kumimoji="1" lang="ja-JP" altLang="en-US" dirty="0"/>
              <a:t>）</a:t>
            </a:r>
          </a:p>
        </p:txBody>
      </p:sp>
    </p:spTree>
    <p:extLst>
      <p:ext uri="{BB962C8B-B14F-4D97-AF65-F5344CB8AC3E}">
        <p14:creationId xmlns:p14="http://schemas.microsoft.com/office/powerpoint/2010/main" val="754793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017AA257-E01E-47D4-96FA-B20F0B4038AB}"/>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12" name="テキスト ボックス 11">
            <a:extLst>
              <a:ext uri="{FF2B5EF4-FFF2-40B4-BE49-F238E27FC236}">
                <a16:creationId xmlns:a16="http://schemas.microsoft.com/office/drawing/2014/main" id="{382F8900-C742-4D49-97B2-E1B0A352AE6A}"/>
              </a:ext>
            </a:extLst>
          </p:cNvPr>
          <p:cNvSpPr txBox="1"/>
          <p:nvPr/>
        </p:nvSpPr>
        <p:spPr>
          <a:xfrm>
            <a:off x="17674" y="108237"/>
            <a:ext cx="1441420" cy="307777"/>
          </a:xfrm>
          <a:prstGeom prst="rect">
            <a:avLst/>
          </a:prstGeom>
          <a:noFill/>
        </p:spPr>
        <p:txBody>
          <a:bodyPr wrap="none" rtlCol="0">
            <a:spAutoFit/>
          </a:bodyPr>
          <a:lstStyle/>
          <a:p>
            <a:r>
              <a:rPr kumimoji="1" lang="ja-JP" altLang="en-US" sz="1400" b="1" dirty="0">
                <a:latin typeface="+mn-ea"/>
              </a:rPr>
              <a:t>■怪獣行動仕様</a:t>
            </a:r>
          </a:p>
        </p:txBody>
      </p:sp>
      <p:sp>
        <p:nvSpPr>
          <p:cNvPr id="13" name="テキスト ボックス 12">
            <a:extLst>
              <a:ext uri="{FF2B5EF4-FFF2-40B4-BE49-F238E27FC236}">
                <a16:creationId xmlns:a16="http://schemas.microsoft.com/office/drawing/2014/main" id="{B123F856-9957-4698-981E-7E3E7A7B52E0}"/>
              </a:ext>
            </a:extLst>
          </p:cNvPr>
          <p:cNvSpPr txBox="1"/>
          <p:nvPr/>
        </p:nvSpPr>
        <p:spPr>
          <a:xfrm>
            <a:off x="415419" y="538799"/>
            <a:ext cx="3775393" cy="307777"/>
          </a:xfrm>
          <a:prstGeom prst="rect">
            <a:avLst/>
          </a:prstGeom>
          <a:noFill/>
        </p:spPr>
        <p:txBody>
          <a:bodyPr wrap="none" rtlCol="0">
            <a:spAutoFit/>
          </a:bodyPr>
          <a:lstStyle/>
          <a:p>
            <a:r>
              <a:rPr kumimoji="1" lang="ja-JP" altLang="en-US" sz="1400" b="1" dirty="0">
                <a:latin typeface="+mn-ea"/>
              </a:rPr>
              <a:t>●怪獣攻撃ダメージ演出コンテ（シーン２）</a:t>
            </a:r>
          </a:p>
        </p:txBody>
      </p:sp>
      <p:sp>
        <p:nvSpPr>
          <p:cNvPr id="19" name="テキスト ボックス 18">
            <a:extLst>
              <a:ext uri="{FF2B5EF4-FFF2-40B4-BE49-F238E27FC236}">
                <a16:creationId xmlns:a16="http://schemas.microsoft.com/office/drawing/2014/main" id="{2334FB14-EF69-4085-B1E2-E2C25F3D3985}"/>
              </a:ext>
            </a:extLst>
          </p:cNvPr>
          <p:cNvSpPr txBox="1"/>
          <p:nvPr/>
        </p:nvSpPr>
        <p:spPr>
          <a:xfrm>
            <a:off x="536260" y="879459"/>
            <a:ext cx="723275" cy="307777"/>
          </a:xfrm>
          <a:prstGeom prst="rect">
            <a:avLst/>
          </a:prstGeom>
          <a:noFill/>
        </p:spPr>
        <p:txBody>
          <a:bodyPr wrap="none" rtlCol="0">
            <a:spAutoFit/>
          </a:bodyPr>
          <a:lstStyle/>
          <a:p>
            <a:r>
              <a:rPr kumimoji="1" lang="ja-JP" altLang="en-US" sz="1400" b="1" dirty="0">
                <a:latin typeface="+mn-ea"/>
              </a:rPr>
              <a:t>・延焼</a:t>
            </a:r>
          </a:p>
        </p:txBody>
      </p:sp>
      <p:sp>
        <p:nvSpPr>
          <p:cNvPr id="41" name="テキスト ボックス 40">
            <a:extLst>
              <a:ext uri="{FF2B5EF4-FFF2-40B4-BE49-F238E27FC236}">
                <a16:creationId xmlns:a16="http://schemas.microsoft.com/office/drawing/2014/main" id="{CD2C7C1D-4E31-44BB-BF88-D4E337CE9BD9}"/>
              </a:ext>
            </a:extLst>
          </p:cNvPr>
          <p:cNvSpPr txBox="1"/>
          <p:nvPr/>
        </p:nvSpPr>
        <p:spPr>
          <a:xfrm>
            <a:off x="669587" y="1217178"/>
            <a:ext cx="5211683" cy="215444"/>
          </a:xfrm>
          <a:prstGeom prst="rect">
            <a:avLst/>
          </a:prstGeom>
          <a:noFill/>
        </p:spPr>
        <p:txBody>
          <a:bodyPr wrap="none" rtlCol="0">
            <a:spAutoFit/>
          </a:bodyPr>
          <a:lstStyle/>
          <a:p>
            <a:r>
              <a:rPr kumimoji="1" lang="ja-JP" altLang="en-US" sz="800" dirty="0">
                <a:latin typeface="+mn-ea"/>
              </a:rPr>
              <a:t>延焼の場合、フィールド中に火災のエフェクトを加え、かつ、カメラに追従する火炎エフェクトを用意する。</a:t>
            </a:r>
          </a:p>
        </p:txBody>
      </p:sp>
      <p:sp>
        <p:nvSpPr>
          <p:cNvPr id="48" name="テキスト ボックス 47">
            <a:extLst>
              <a:ext uri="{FF2B5EF4-FFF2-40B4-BE49-F238E27FC236}">
                <a16:creationId xmlns:a16="http://schemas.microsoft.com/office/drawing/2014/main" id="{C8485FD8-6854-4F2A-A73C-E0B5FE2A081F}"/>
              </a:ext>
            </a:extLst>
          </p:cNvPr>
          <p:cNvSpPr txBox="1"/>
          <p:nvPr/>
        </p:nvSpPr>
        <p:spPr>
          <a:xfrm>
            <a:off x="536260" y="3686867"/>
            <a:ext cx="2108269" cy="307777"/>
          </a:xfrm>
          <a:prstGeom prst="rect">
            <a:avLst/>
          </a:prstGeom>
          <a:noFill/>
        </p:spPr>
        <p:txBody>
          <a:bodyPr wrap="none" rtlCol="0">
            <a:spAutoFit/>
          </a:bodyPr>
          <a:lstStyle/>
          <a:p>
            <a:r>
              <a:rPr kumimoji="1" lang="ja-JP" altLang="en-US" sz="1400" b="1" dirty="0">
                <a:latin typeface="+mn-ea"/>
              </a:rPr>
              <a:t>・衝撃波</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追記）</a:t>
            </a:r>
          </a:p>
        </p:txBody>
      </p:sp>
      <p:sp>
        <p:nvSpPr>
          <p:cNvPr id="49" name="テキスト ボックス 48">
            <a:extLst>
              <a:ext uri="{FF2B5EF4-FFF2-40B4-BE49-F238E27FC236}">
                <a16:creationId xmlns:a16="http://schemas.microsoft.com/office/drawing/2014/main" id="{6C4A6524-6E41-4250-B881-BBD58DA7DE99}"/>
              </a:ext>
            </a:extLst>
          </p:cNvPr>
          <p:cNvSpPr txBox="1"/>
          <p:nvPr/>
        </p:nvSpPr>
        <p:spPr>
          <a:xfrm>
            <a:off x="669587" y="4010202"/>
            <a:ext cx="3980577" cy="338554"/>
          </a:xfrm>
          <a:prstGeom prst="rect">
            <a:avLst/>
          </a:prstGeom>
          <a:noFill/>
        </p:spPr>
        <p:txBody>
          <a:bodyPr wrap="none" rtlCol="0">
            <a:spAutoFit/>
          </a:bodyPr>
          <a:lstStyle/>
          <a:p>
            <a:r>
              <a:rPr kumimoji="1" lang="ja-JP" altLang="en-US" sz="800" dirty="0">
                <a:latin typeface="+mn-ea"/>
              </a:rPr>
              <a:t>基本の挙動と同じようにカメラが移動するが、カメラのスピードが速く移動する。</a:t>
            </a:r>
            <a:endParaRPr kumimoji="1" lang="en-US" altLang="ja-JP" sz="800" dirty="0">
              <a:latin typeface="+mn-ea"/>
            </a:endParaRPr>
          </a:p>
          <a:p>
            <a:r>
              <a:rPr kumimoji="1" lang="ja-JP" altLang="en-US" sz="800" dirty="0">
                <a:latin typeface="+mn-ea"/>
              </a:rPr>
              <a:t>その素早いカメラを追い抜くような形で衝撃波エフェクトが表示される。</a:t>
            </a:r>
            <a:endParaRPr kumimoji="1" lang="en-US" altLang="ja-JP" sz="800" dirty="0">
              <a:latin typeface="+mn-ea"/>
            </a:endParaRPr>
          </a:p>
        </p:txBody>
      </p:sp>
      <p:sp>
        <p:nvSpPr>
          <p:cNvPr id="27" name="テキスト ボックス 26">
            <a:extLst>
              <a:ext uri="{FF2B5EF4-FFF2-40B4-BE49-F238E27FC236}">
                <a16:creationId xmlns:a16="http://schemas.microsoft.com/office/drawing/2014/main" id="{51C74B60-3811-42F0-BF5F-CD73B9B78C8B}"/>
              </a:ext>
            </a:extLst>
          </p:cNvPr>
          <p:cNvSpPr txBox="1"/>
          <p:nvPr/>
        </p:nvSpPr>
        <p:spPr>
          <a:xfrm>
            <a:off x="669587" y="1544696"/>
            <a:ext cx="1984839" cy="276999"/>
          </a:xfrm>
          <a:prstGeom prst="rect">
            <a:avLst/>
          </a:prstGeom>
          <a:noFill/>
        </p:spPr>
        <p:txBody>
          <a:bodyPr wrap="none" rtlCol="0">
            <a:spAutoFit/>
          </a:bodyPr>
          <a:lstStyle/>
          <a:p>
            <a:r>
              <a:rPr kumimoji="1" lang="en-US" altLang="ja-JP" sz="1200" b="1" dirty="0">
                <a:latin typeface="+mn-ea"/>
              </a:rPr>
              <a:t>-</a:t>
            </a:r>
            <a:r>
              <a:rPr kumimoji="1" lang="ja-JP" altLang="en-US" sz="1200" b="1" dirty="0">
                <a:latin typeface="+mn-ea"/>
              </a:rPr>
              <a:t> エフェクト配置イメージ</a:t>
            </a:r>
          </a:p>
        </p:txBody>
      </p:sp>
      <p:sp>
        <p:nvSpPr>
          <p:cNvPr id="5" name="正方形/長方形 4">
            <a:extLst>
              <a:ext uri="{FF2B5EF4-FFF2-40B4-BE49-F238E27FC236}">
                <a16:creationId xmlns:a16="http://schemas.microsoft.com/office/drawing/2014/main" id="{2B528B60-BE19-489B-AEF5-2437D2295E86}"/>
              </a:ext>
            </a:extLst>
          </p:cNvPr>
          <p:cNvSpPr/>
          <p:nvPr/>
        </p:nvSpPr>
        <p:spPr>
          <a:xfrm>
            <a:off x="1259535" y="2073237"/>
            <a:ext cx="1908810" cy="92633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0" name="グループ化 9">
            <a:extLst>
              <a:ext uri="{FF2B5EF4-FFF2-40B4-BE49-F238E27FC236}">
                <a16:creationId xmlns:a16="http://schemas.microsoft.com/office/drawing/2014/main" id="{A6E512B4-08A3-4B0D-98DC-B0DE0F4A7142}"/>
              </a:ext>
            </a:extLst>
          </p:cNvPr>
          <p:cNvGrpSpPr/>
          <p:nvPr/>
        </p:nvGrpSpPr>
        <p:grpSpPr>
          <a:xfrm>
            <a:off x="1350257" y="2122346"/>
            <a:ext cx="1727366" cy="247185"/>
            <a:chOff x="3619500" y="2107232"/>
            <a:chExt cx="2954606" cy="422803"/>
          </a:xfrm>
        </p:grpSpPr>
        <p:sp>
          <p:nvSpPr>
            <p:cNvPr id="6" name="正方形/長方形 5">
              <a:extLst>
                <a:ext uri="{FF2B5EF4-FFF2-40B4-BE49-F238E27FC236}">
                  <a16:creationId xmlns:a16="http://schemas.microsoft.com/office/drawing/2014/main" id="{A00D943B-ED2A-4F59-B96F-7E24FD3C3FE2}"/>
                </a:ext>
              </a:extLst>
            </p:cNvPr>
            <p:cNvSpPr/>
            <p:nvPr/>
          </p:nvSpPr>
          <p:spPr>
            <a:xfrm>
              <a:off x="3619500" y="2107232"/>
              <a:ext cx="480060" cy="338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6E0864F6-DE62-44A4-80E3-53122152D2EF}"/>
                </a:ext>
              </a:extLst>
            </p:cNvPr>
            <p:cNvSpPr/>
            <p:nvPr/>
          </p:nvSpPr>
          <p:spPr>
            <a:xfrm>
              <a:off x="4099560" y="2153497"/>
              <a:ext cx="348945" cy="246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5A871FF8-4412-41B7-9A09-2BDE8601F143}"/>
                </a:ext>
              </a:extLst>
            </p:cNvPr>
            <p:cNvSpPr/>
            <p:nvPr/>
          </p:nvSpPr>
          <p:spPr>
            <a:xfrm>
              <a:off x="4708374" y="2107232"/>
              <a:ext cx="480060" cy="338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AAA3E71E-106A-410E-96DA-9CF46303809A}"/>
                </a:ext>
              </a:extLst>
            </p:cNvPr>
            <p:cNvSpPr/>
            <p:nvPr/>
          </p:nvSpPr>
          <p:spPr>
            <a:xfrm>
              <a:off x="5585310" y="2112304"/>
              <a:ext cx="591920" cy="417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E2D673F8-2214-439D-8D8B-E95AB42556FA}"/>
                </a:ext>
              </a:extLst>
            </p:cNvPr>
            <p:cNvSpPr/>
            <p:nvPr/>
          </p:nvSpPr>
          <p:spPr>
            <a:xfrm>
              <a:off x="6177230" y="2190890"/>
              <a:ext cx="396876" cy="280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フローチャート: 処理 14">
            <a:extLst>
              <a:ext uri="{FF2B5EF4-FFF2-40B4-BE49-F238E27FC236}">
                <a16:creationId xmlns:a16="http://schemas.microsoft.com/office/drawing/2014/main" id="{3F8AE202-4646-4506-8A2F-9E6153429CFC}"/>
              </a:ext>
            </a:extLst>
          </p:cNvPr>
          <p:cNvSpPr/>
          <p:nvPr/>
        </p:nvSpPr>
        <p:spPr>
          <a:xfrm>
            <a:off x="1025220" y="1905324"/>
            <a:ext cx="2377440" cy="122110"/>
          </a:xfrm>
          <a:prstGeom prst="flowChartProcess">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AC567EBA-7D95-4181-92F2-C2268370CB81}"/>
              </a:ext>
            </a:extLst>
          </p:cNvPr>
          <p:cNvSpPr txBox="1"/>
          <p:nvPr/>
        </p:nvSpPr>
        <p:spPr>
          <a:xfrm>
            <a:off x="3361412" y="1820859"/>
            <a:ext cx="2236510" cy="246221"/>
          </a:xfrm>
          <a:prstGeom prst="rect">
            <a:avLst/>
          </a:prstGeom>
          <a:noFill/>
        </p:spPr>
        <p:txBody>
          <a:bodyPr wrap="none" rtlCol="0">
            <a:spAutoFit/>
          </a:bodyPr>
          <a:lstStyle/>
          <a:p>
            <a:r>
              <a:rPr kumimoji="1" lang="ja-JP" altLang="en-US" sz="1000" dirty="0">
                <a:latin typeface="+mn-ea"/>
              </a:rPr>
              <a:t>←フィールド配置の火災エフェクト</a:t>
            </a:r>
          </a:p>
        </p:txBody>
      </p:sp>
      <p:sp>
        <p:nvSpPr>
          <p:cNvPr id="40" name="テキスト ボックス 39">
            <a:extLst>
              <a:ext uri="{FF2B5EF4-FFF2-40B4-BE49-F238E27FC236}">
                <a16:creationId xmlns:a16="http://schemas.microsoft.com/office/drawing/2014/main" id="{1C7D3FF1-D7D1-48D8-BEBC-82B9E6086302}"/>
              </a:ext>
            </a:extLst>
          </p:cNvPr>
          <p:cNvSpPr txBox="1"/>
          <p:nvPr/>
        </p:nvSpPr>
        <p:spPr>
          <a:xfrm>
            <a:off x="3171621" y="2138401"/>
            <a:ext cx="1467068" cy="246221"/>
          </a:xfrm>
          <a:prstGeom prst="rect">
            <a:avLst/>
          </a:prstGeom>
          <a:noFill/>
        </p:spPr>
        <p:txBody>
          <a:bodyPr wrap="none" rtlCol="0">
            <a:spAutoFit/>
          </a:bodyPr>
          <a:lstStyle/>
          <a:p>
            <a:r>
              <a:rPr kumimoji="1" lang="ja-JP" altLang="en-US" sz="1000" dirty="0">
                <a:latin typeface="+mn-ea"/>
              </a:rPr>
              <a:t>←背景のオブジェクト</a:t>
            </a:r>
          </a:p>
        </p:txBody>
      </p:sp>
      <p:sp>
        <p:nvSpPr>
          <p:cNvPr id="44" name="テキスト ボックス 43">
            <a:extLst>
              <a:ext uri="{FF2B5EF4-FFF2-40B4-BE49-F238E27FC236}">
                <a16:creationId xmlns:a16="http://schemas.microsoft.com/office/drawing/2014/main" id="{6759E2B2-C5E4-4233-ADEB-5FC2FBFAE5A9}"/>
              </a:ext>
            </a:extLst>
          </p:cNvPr>
          <p:cNvSpPr txBox="1"/>
          <p:nvPr/>
        </p:nvSpPr>
        <p:spPr>
          <a:xfrm>
            <a:off x="3168345" y="2481456"/>
            <a:ext cx="441146" cy="246221"/>
          </a:xfrm>
          <a:prstGeom prst="rect">
            <a:avLst/>
          </a:prstGeom>
          <a:noFill/>
        </p:spPr>
        <p:txBody>
          <a:bodyPr wrap="none" rtlCol="0">
            <a:spAutoFit/>
          </a:bodyPr>
          <a:lstStyle/>
          <a:p>
            <a:r>
              <a:rPr kumimoji="1" lang="ja-JP" altLang="en-US" sz="1000" dirty="0">
                <a:latin typeface="+mn-ea"/>
              </a:rPr>
              <a:t>←床</a:t>
            </a:r>
          </a:p>
        </p:txBody>
      </p:sp>
      <p:grpSp>
        <p:nvGrpSpPr>
          <p:cNvPr id="50" name="グループ化 49">
            <a:extLst>
              <a:ext uri="{FF2B5EF4-FFF2-40B4-BE49-F238E27FC236}">
                <a16:creationId xmlns:a16="http://schemas.microsoft.com/office/drawing/2014/main" id="{CF1F81EB-0099-4FD6-8A3D-16EA3ABFA47B}"/>
              </a:ext>
            </a:extLst>
          </p:cNvPr>
          <p:cNvGrpSpPr/>
          <p:nvPr/>
        </p:nvGrpSpPr>
        <p:grpSpPr>
          <a:xfrm rot="14400000">
            <a:off x="2083260" y="3246836"/>
            <a:ext cx="262276" cy="187922"/>
            <a:chOff x="1486227" y="5178236"/>
            <a:chExt cx="262276" cy="187922"/>
          </a:xfrm>
        </p:grpSpPr>
        <p:sp>
          <p:nvSpPr>
            <p:cNvPr id="51" name="二等辺三角形 50">
              <a:extLst>
                <a:ext uri="{FF2B5EF4-FFF2-40B4-BE49-F238E27FC236}">
                  <a16:creationId xmlns:a16="http://schemas.microsoft.com/office/drawing/2014/main" id="{FFFA62B3-7D87-49F5-AD30-E2101C39CD7C}"/>
                </a:ext>
              </a:extLst>
            </p:cNvPr>
            <p:cNvSpPr/>
            <p:nvPr/>
          </p:nvSpPr>
          <p:spPr>
            <a:xfrm rot="18000000">
              <a:off x="1637005" y="5254660"/>
              <a:ext cx="126183" cy="968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D0246E7B-A0FB-4A48-9497-BF8731849BCF}"/>
                </a:ext>
              </a:extLst>
            </p:cNvPr>
            <p:cNvSpPr/>
            <p:nvPr/>
          </p:nvSpPr>
          <p:spPr>
            <a:xfrm rot="18000000">
              <a:off x="1530072" y="5134391"/>
              <a:ext cx="126183" cy="213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3" name="テキスト ボックス 52">
            <a:extLst>
              <a:ext uri="{FF2B5EF4-FFF2-40B4-BE49-F238E27FC236}">
                <a16:creationId xmlns:a16="http://schemas.microsoft.com/office/drawing/2014/main" id="{431C97EC-D28F-440B-A7D9-576DF95B9606}"/>
              </a:ext>
            </a:extLst>
          </p:cNvPr>
          <p:cNvSpPr txBox="1"/>
          <p:nvPr/>
        </p:nvSpPr>
        <p:spPr>
          <a:xfrm>
            <a:off x="2231420" y="3247336"/>
            <a:ext cx="697627" cy="246221"/>
          </a:xfrm>
          <a:prstGeom prst="rect">
            <a:avLst/>
          </a:prstGeom>
          <a:noFill/>
        </p:spPr>
        <p:txBody>
          <a:bodyPr wrap="none" rtlCol="0">
            <a:spAutoFit/>
          </a:bodyPr>
          <a:lstStyle/>
          <a:p>
            <a:r>
              <a:rPr kumimoji="1" lang="ja-JP" altLang="en-US" sz="1000" dirty="0">
                <a:latin typeface="+mn-ea"/>
              </a:rPr>
              <a:t>←カメラ</a:t>
            </a:r>
          </a:p>
        </p:txBody>
      </p:sp>
      <p:sp>
        <p:nvSpPr>
          <p:cNvPr id="58" name="フローチャート: 処理 57">
            <a:extLst>
              <a:ext uri="{FF2B5EF4-FFF2-40B4-BE49-F238E27FC236}">
                <a16:creationId xmlns:a16="http://schemas.microsoft.com/office/drawing/2014/main" id="{E08D4C94-199C-4F2F-A419-E13009D43320}"/>
              </a:ext>
            </a:extLst>
          </p:cNvPr>
          <p:cNvSpPr/>
          <p:nvPr/>
        </p:nvSpPr>
        <p:spPr>
          <a:xfrm>
            <a:off x="2076909" y="3115716"/>
            <a:ext cx="274061" cy="45719"/>
          </a:xfrm>
          <a:prstGeom prst="flowChartProcess">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941CC578-6C9E-4CAB-85A7-50ED72EF3649}"/>
              </a:ext>
            </a:extLst>
          </p:cNvPr>
          <p:cNvSpPr txBox="1"/>
          <p:nvPr/>
        </p:nvSpPr>
        <p:spPr>
          <a:xfrm>
            <a:off x="2324734" y="3024033"/>
            <a:ext cx="1980029" cy="246221"/>
          </a:xfrm>
          <a:prstGeom prst="rect">
            <a:avLst/>
          </a:prstGeom>
          <a:noFill/>
        </p:spPr>
        <p:txBody>
          <a:bodyPr wrap="none" rtlCol="0">
            <a:spAutoFit/>
          </a:bodyPr>
          <a:lstStyle/>
          <a:p>
            <a:r>
              <a:rPr kumimoji="1" lang="ja-JP" altLang="en-US" sz="1000" dirty="0">
                <a:latin typeface="+mn-ea"/>
              </a:rPr>
              <a:t>←カメラ追従の火災エフェクト</a:t>
            </a:r>
          </a:p>
        </p:txBody>
      </p:sp>
      <p:pic>
        <p:nvPicPr>
          <p:cNvPr id="24" name="図 23" descr="自然 が含まれている画像&#10;&#10;自動的に生成された説明">
            <a:extLst>
              <a:ext uri="{FF2B5EF4-FFF2-40B4-BE49-F238E27FC236}">
                <a16:creationId xmlns:a16="http://schemas.microsoft.com/office/drawing/2014/main" id="{3945D02B-D057-4077-B7AD-F553C5E65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0989" y="1549603"/>
            <a:ext cx="1404003" cy="2152244"/>
          </a:xfrm>
          <a:prstGeom prst="rect">
            <a:avLst/>
          </a:prstGeom>
        </p:spPr>
      </p:pic>
      <p:cxnSp>
        <p:nvCxnSpPr>
          <p:cNvPr id="26" name="直線コネクタ 25">
            <a:extLst>
              <a:ext uri="{FF2B5EF4-FFF2-40B4-BE49-F238E27FC236}">
                <a16:creationId xmlns:a16="http://schemas.microsoft.com/office/drawing/2014/main" id="{CF3EF9E0-84FB-4B76-B1EB-2A21D1ECB870}"/>
              </a:ext>
            </a:extLst>
          </p:cNvPr>
          <p:cNvCxnSpPr>
            <a:cxnSpLocks/>
          </p:cNvCxnSpPr>
          <p:nvPr/>
        </p:nvCxnSpPr>
        <p:spPr>
          <a:xfrm flipH="1">
            <a:off x="6912581" y="1683195"/>
            <a:ext cx="402619" cy="45520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91359E9D-0089-4160-9527-5BF764E8365D}"/>
              </a:ext>
            </a:extLst>
          </p:cNvPr>
          <p:cNvCxnSpPr>
            <a:cxnSpLocks/>
          </p:cNvCxnSpPr>
          <p:nvPr/>
        </p:nvCxnSpPr>
        <p:spPr>
          <a:xfrm flipH="1">
            <a:off x="7038708" y="3501429"/>
            <a:ext cx="349351"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1ADC17B5-8BE7-490D-8F02-AD0673AC60EC}"/>
              </a:ext>
            </a:extLst>
          </p:cNvPr>
          <p:cNvSpPr txBox="1"/>
          <p:nvPr/>
        </p:nvSpPr>
        <p:spPr>
          <a:xfrm>
            <a:off x="7315200" y="1482778"/>
            <a:ext cx="1661675" cy="400110"/>
          </a:xfrm>
          <a:prstGeom prst="rect">
            <a:avLst/>
          </a:prstGeom>
          <a:noFill/>
        </p:spPr>
        <p:txBody>
          <a:bodyPr wrap="square" rtlCol="0">
            <a:spAutoFit/>
          </a:bodyPr>
          <a:lstStyle/>
          <a:p>
            <a:r>
              <a:rPr kumimoji="1" lang="ja-JP" altLang="en-US" sz="1000" dirty="0">
                <a:latin typeface="+mn-ea"/>
              </a:rPr>
              <a:t>フィールド配置のエフェクトの見え方</a:t>
            </a:r>
          </a:p>
        </p:txBody>
      </p:sp>
      <p:sp>
        <p:nvSpPr>
          <p:cNvPr id="62" name="テキスト ボックス 61">
            <a:extLst>
              <a:ext uri="{FF2B5EF4-FFF2-40B4-BE49-F238E27FC236}">
                <a16:creationId xmlns:a16="http://schemas.microsoft.com/office/drawing/2014/main" id="{8067C4E6-9FF5-424B-8D03-D775BB4AAAC0}"/>
              </a:ext>
            </a:extLst>
          </p:cNvPr>
          <p:cNvSpPr txBox="1"/>
          <p:nvPr/>
        </p:nvSpPr>
        <p:spPr>
          <a:xfrm>
            <a:off x="7315200" y="3270254"/>
            <a:ext cx="1661675" cy="400110"/>
          </a:xfrm>
          <a:prstGeom prst="rect">
            <a:avLst/>
          </a:prstGeom>
          <a:noFill/>
        </p:spPr>
        <p:txBody>
          <a:bodyPr wrap="square" rtlCol="0">
            <a:spAutoFit/>
          </a:bodyPr>
          <a:lstStyle/>
          <a:p>
            <a:r>
              <a:rPr kumimoji="1" lang="ja-JP" altLang="en-US" sz="1000" dirty="0">
                <a:latin typeface="+mn-ea"/>
              </a:rPr>
              <a:t>カメラ追従のエフェクトの見え方</a:t>
            </a:r>
          </a:p>
        </p:txBody>
      </p:sp>
      <p:pic>
        <p:nvPicPr>
          <p:cNvPr id="3" name="図 2">
            <a:extLst>
              <a:ext uri="{FF2B5EF4-FFF2-40B4-BE49-F238E27FC236}">
                <a16:creationId xmlns:a16="http://schemas.microsoft.com/office/drawing/2014/main" id="{7647AA52-EAF6-4D00-BC54-DB09D34B55B9}"/>
              </a:ext>
            </a:extLst>
          </p:cNvPr>
          <p:cNvPicPr>
            <a:picLocks noChangeAspect="1"/>
          </p:cNvPicPr>
          <p:nvPr/>
        </p:nvPicPr>
        <p:blipFill>
          <a:blip r:embed="rId3"/>
          <a:stretch>
            <a:fillRect/>
          </a:stretch>
        </p:blipFill>
        <p:spPr>
          <a:xfrm>
            <a:off x="644876" y="4513478"/>
            <a:ext cx="2630552" cy="1279023"/>
          </a:xfrm>
          <a:prstGeom prst="rect">
            <a:avLst/>
          </a:prstGeom>
        </p:spPr>
      </p:pic>
      <p:pic>
        <p:nvPicPr>
          <p:cNvPr id="8" name="図 7">
            <a:extLst>
              <a:ext uri="{FF2B5EF4-FFF2-40B4-BE49-F238E27FC236}">
                <a16:creationId xmlns:a16="http://schemas.microsoft.com/office/drawing/2014/main" id="{2161E138-A37D-4843-99D9-CC9A9C41D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6851" y="4175828"/>
            <a:ext cx="1247753" cy="1928345"/>
          </a:xfrm>
          <a:prstGeom prst="rect">
            <a:avLst/>
          </a:prstGeom>
        </p:spPr>
      </p:pic>
      <p:pic>
        <p:nvPicPr>
          <p:cNvPr id="11" name="図 10">
            <a:extLst>
              <a:ext uri="{FF2B5EF4-FFF2-40B4-BE49-F238E27FC236}">
                <a16:creationId xmlns:a16="http://schemas.microsoft.com/office/drawing/2014/main" id="{46BAF480-D85D-4C27-A6BB-611FB98D96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323" y="4175828"/>
            <a:ext cx="1247753" cy="1928345"/>
          </a:xfrm>
          <a:prstGeom prst="rect">
            <a:avLst/>
          </a:prstGeom>
        </p:spPr>
      </p:pic>
      <p:sp>
        <p:nvSpPr>
          <p:cNvPr id="38" name="矢印: 右 37">
            <a:extLst>
              <a:ext uri="{FF2B5EF4-FFF2-40B4-BE49-F238E27FC236}">
                <a16:creationId xmlns:a16="http://schemas.microsoft.com/office/drawing/2014/main" id="{553CF174-BD75-4746-B22E-99BB62F9A395}"/>
              </a:ext>
            </a:extLst>
          </p:cNvPr>
          <p:cNvSpPr/>
          <p:nvPr/>
        </p:nvSpPr>
        <p:spPr>
          <a:xfrm>
            <a:off x="4970391" y="5517037"/>
            <a:ext cx="549566" cy="247570"/>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0800000" scaled="0"/>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42" name="矢印: 右 41">
            <a:extLst>
              <a:ext uri="{FF2B5EF4-FFF2-40B4-BE49-F238E27FC236}">
                <a16:creationId xmlns:a16="http://schemas.microsoft.com/office/drawing/2014/main" id="{97B211C4-DD70-4238-BB0B-508ED531F6C3}"/>
              </a:ext>
            </a:extLst>
          </p:cNvPr>
          <p:cNvSpPr/>
          <p:nvPr/>
        </p:nvSpPr>
        <p:spPr>
          <a:xfrm>
            <a:off x="7221773" y="5516798"/>
            <a:ext cx="549566" cy="247570"/>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0800000" scaled="0"/>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43" name="テキスト ボックス 42">
            <a:extLst>
              <a:ext uri="{FF2B5EF4-FFF2-40B4-BE49-F238E27FC236}">
                <a16:creationId xmlns:a16="http://schemas.microsoft.com/office/drawing/2014/main" id="{08CE1463-9810-4F64-81EB-1F0BFC55479F}"/>
              </a:ext>
            </a:extLst>
          </p:cNvPr>
          <p:cNvSpPr txBox="1"/>
          <p:nvPr/>
        </p:nvSpPr>
        <p:spPr>
          <a:xfrm>
            <a:off x="4689119" y="6178044"/>
            <a:ext cx="1661675" cy="400110"/>
          </a:xfrm>
          <a:prstGeom prst="rect">
            <a:avLst/>
          </a:prstGeom>
          <a:noFill/>
        </p:spPr>
        <p:txBody>
          <a:bodyPr wrap="square" rtlCol="0">
            <a:spAutoFit/>
          </a:bodyPr>
          <a:lstStyle/>
          <a:p>
            <a:r>
              <a:rPr kumimoji="1" lang="ja-JP" altLang="en-US" sz="1000" dirty="0">
                <a:latin typeface="+mn-ea"/>
              </a:rPr>
              <a:t>カメラを追いかけるように衝撃波</a:t>
            </a:r>
            <a:r>
              <a:rPr kumimoji="1" lang="en-US" altLang="ja-JP" sz="1000" dirty="0">
                <a:latin typeface="+mn-ea"/>
              </a:rPr>
              <a:t>IN</a:t>
            </a:r>
            <a:endParaRPr kumimoji="1" lang="ja-JP" altLang="en-US" sz="1000" dirty="0">
              <a:latin typeface="+mn-ea"/>
            </a:endParaRPr>
          </a:p>
        </p:txBody>
      </p:sp>
      <p:sp>
        <p:nvSpPr>
          <p:cNvPr id="45" name="テキスト ボックス 44">
            <a:extLst>
              <a:ext uri="{FF2B5EF4-FFF2-40B4-BE49-F238E27FC236}">
                <a16:creationId xmlns:a16="http://schemas.microsoft.com/office/drawing/2014/main" id="{61F654D3-6AB2-409C-B4BB-E4F8FE6C4AF8}"/>
              </a:ext>
            </a:extLst>
          </p:cNvPr>
          <p:cNvSpPr txBox="1"/>
          <p:nvPr/>
        </p:nvSpPr>
        <p:spPr>
          <a:xfrm>
            <a:off x="6557221" y="6178044"/>
            <a:ext cx="1661675" cy="400110"/>
          </a:xfrm>
          <a:prstGeom prst="rect">
            <a:avLst/>
          </a:prstGeom>
          <a:noFill/>
        </p:spPr>
        <p:txBody>
          <a:bodyPr wrap="square" rtlCol="0">
            <a:spAutoFit/>
          </a:bodyPr>
          <a:lstStyle/>
          <a:p>
            <a:r>
              <a:rPr kumimoji="1" lang="ja-JP" altLang="en-US" sz="1000" dirty="0">
                <a:latin typeface="+mn-ea"/>
              </a:rPr>
              <a:t>カメラを追い抜くように衝撃波</a:t>
            </a:r>
            <a:r>
              <a:rPr kumimoji="1" lang="en-US" altLang="ja-JP" sz="1000" dirty="0">
                <a:latin typeface="+mn-ea"/>
              </a:rPr>
              <a:t>OUT</a:t>
            </a:r>
            <a:endParaRPr kumimoji="1" lang="ja-JP" altLang="en-US" sz="1000" dirty="0">
              <a:latin typeface="+mn-ea"/>
            </a:endParaRPr>
          </a:p>
        </p:txBody>
      </p:sp>
      <p:sp>
        <p:nvSpPr>
          <p:cNvPr id="46" name="二等辺三角形 45">
            <a:extLst>
              <a:ext uri="{FF2B5EF4-FFF2-40B4-BE49-F238E27FC236}">
                <a16:creationId xmlns:a16="http://schemas.microsoft.com/office/drawing/2014/main" id="{CC3D62AF-21AD-4B0F-9A63-53B7AE121749}"/>
              </a:ext>
            </a:extLst>
          </p:cNvPr>
          <p:cNvSpPr/>
          <p:nvPr/>
        </p:nvSpPr>
        <p:spPr>
          <a:xfrm rot="5400000">
            <a:off x="6332203" y="5084445"/>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ッター プレースホルダー 3">
            <a:extLst>
              <a:ext uri="{FF2B5EF4-FFF2-40B4-BE49-F238E27FC236}">
                <a16:creationId xmlns:a16="http://schemas.microsoft.com/office/drawing/2014/main" id="{BE127248-E6FA-4CFD-8350-7D39BC776180}"/>
              </a:ext>
            </a:extLst>
          </p:cNvPr>
          <p:cNvSpPr>
            <a:spLocks noGrp="1"/>
          </p:cNvSpPr>
          <p:nvPr>
            <p:ph type="ftr" sz="quarter" idx="11"/>
          </p:nvPr>
        </p:nvSpPr>
        <p:spPr/>
        <p:txBody>
          <a:bodyPr/>
          <a:lstStyle/>
          <a:p>
            <a:r>
              <a:rPr kumimoji="1" lang="en-US" altLang="ja-JP"/>
              <a:t>CONFIDENTIAL</a:t>
            </a:r>
            <a:r>
              <a:rPr kumimoji="1" lang="ja-JP" altLang="en-US"/>
              <a:t>（</a:t>
            </a:r>
            <a:r>
              <a:rPr kumimoji="1" lang="en-US" altLang="ja-JP"/>
              <a:t>ver.1.3</a:t>
            </a:r>
            <a:r>
              <a:rPr kumimoji="1" lang="ja-JP" altLang="en-US"/>
              <a:t>）</a:t>
            </a:r>
            <a:endParaRPr kumimoji="1" lang="ja-JP" altLang="en-US" dirty="0"/>
          </a:p>
        </p:txBody>
      </p:sp>
    </p:spTree>
    <p:extLst>
      <p:ext uri="{BB962C8B-B14F-4D97-AF65-F5344CB8AC3E}">
        <p14:creationId xmlns:p14="http://schemas.microsoft.com/office/powerpoint/2010/main" val="17999816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03D83E-D412-4E78-A6E6-A829C8E296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2076AD-4179-47A7-9BFC-3A07263C7752}">
  <ds:schemaRefs>
    <ds:schemaRef ds:uri="0296febf-2773-4faf-ae76-6dee2362d0db"/>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elements/1.1/"/>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70C1B171-9D65-4577-9E3A-17018BDCFC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6660</TotalTime>
  <Words>2079</Words>
  <Application>Microsoft Office PowerPoint</Application>
  <PresentationFormat>画面に合わせる (4:3)</PresentationFormat>
  <Paragraphs>303</Paragraphs>
  <Slides>13</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vt:i4>
      </vt:variant>
    </vt:vector>
  </HeadingPairs>
  <TitlesOfParts>
    <vt:vector size="19" baseType="lpstr">
      <vt:lpstr>Arial</vt:lpstr>
      <vt:lpstr>メイリオ</vt:lpstr>
      <vt:lpstr>游ゴシック</vt:lpstr>
      <vt:lpstr>Bahnschrift SemiBold SemiConden</vt:lpstr>
      <vt:lpstr>Century Gothic</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307</cp:revision>
  <dcterms:created xsi:type="dcterms:W3CDTF">2019-06-07T07:48:00Z</dcterms:created>
  <dcterms:modified xsi:type="dcterms:W3CDTF">2020-02-06T11:15:21Z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